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75" r:id="rId4"/>
    <p:sldId id="276" r:id="rId5"/>
    <p:sldId id="272" r:id="rId6"/>
    <p:sldId id="273" r:id="rId7"/>
    <p:sldId id="274" r:id="rId8"/>
    <p:sldId id="277" r:id="rId9"/>
    <p:sldId id="278" r:id="rId10"/>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5" d="100"/>
          <a:sy n="75" d="100"/>
        </p:scale>
        <p:origin x="54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US"/>
          </a:p>
        </p:txBody>
      </p:sp>
      <p:sp>
        <p:nvSpPr>
          <p:cNvPr id="4" name="Marcador de fecha 3"/>
          <p:cNvSpPr>
            <a:spLocks noGrp="1"/>
          </p:cNvSpPr>
          <p:nvPr>
            <p:ph type="dt" sz="half" idx="10"/>
          </p:nvPr>
        </p:nvSpPr>
        <p:spPr/>
        <p:txBody>
          <a:bodyPr/>
          <a:lstStyle>
            <a:lvl1pPr>
              <a:defRPr/>
            </a:lvl1pPr>
          </a:lstStyle>
          <a:p>
            <a:fld id="{23493299-DCC4-43CA-98D7-47220427E456}" type="datetimeFigureOut">
              <a:rPr lang="es-MX" smtClean="0"/>
              <a:t>05/01/2018</a:t>
            </a:fld>
            <a:endParaRPr lang="es-MX"/>
          </a:p>
        </p:txBody>
      </p:sp>
      <p:sp>
        <p:nvSpPr>
          <p:cNvPr id="5" name="Marcador de pie de página 4"/>
          <p:cNvSpPr>
            <a:spLocks noGrp="1"/>
          </p:cNvSpPr>
          <p:nvPr>
            <p:ph type="ftr" sz="quarter" idx="11"/>
          </p:nvPr>
        </p:nvSpPr>
        <p:spPr/>
        <p:txBody>
          <a:bodyPr/>
          <a:lstStyle>
            <a:lvl1pPr>
              <a:defRPr/>
            </a:lvl1pPr>
          </a:lstStyle>
          <a:p>
            <a:endParaRPr lang="es-MX"/>
          </a:p>
        </p:txBody>
      </p:sp>
      <p:sp>
        <p:nvSpPr>
          <p:cNvPr id="6" name="Marcador de número de diapositiva 5"/>
          <p:cNvSpPr>
            <a:spLocks noGrp="1"/>
          </p:cNvSpPr>
          <p:nvPr>
            <p:ph type="sldNum" sz="quarter" idx="12"/>
          </p:nvPr>
        </p:nvSpPr>
        <p:spPr/>
        <p:txBody>
          <a:bodyPr/>
          <a:lstStyle>
            <a:lvl1pPr>
              <a:defRPr/>
            </a:lvl1pPr>
          </a:lstStyle>
          <a:p>
            <a:fld id="{69D6EA44-2E88-442B-B70A-9A59014C8498}" type="slidenum">
              <a:rPr lang="es-MX" smtClean="0"/>
              <a:t>‹Nº›</a:t>
            </a:fld>
            <a:endParaRPr lang="es-MX"/>
          </a:p>
        </p:txBody>
      </p:sp>
    </p:spTree>
    <p:extLst>
      <p:ext uri="{BB962C8B-B14F-4D97-AF65-F5344CB8AC3E}">
        <p14:creationId xmlns:p14="http://schemas.microsoft.com/office/powerpoint/2010/main" val="2011255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Marcador de fecha 3"/>
          <p:cNvSpPr>
            <a:spLocks noGrp="1"/>
          </p:cNvSpPr>
          <p:nvPr>
            <p:ph type="dt" sz="half" idx="10"/>
          </p:nvPr>
        </p:nvSpPr>
        <p:spPr/>
        <p:txBody>
          <a:bodyPr/>
          <a:lstStyle>
            <a:lvl1pPr>
              <a:defRPr/>
            </a:lvl1pPr>
          </a:lstStyle>
          <a:p>
            <a:fld id="{23493299-DCC4-43CA-98D7-47220427E456}" type="datetimeFigureOut">
              <a:rPr lang="es-MX" smtClean="0"/>
              <a:t>05/01/2018</a:t>
            </a:fld>
            <a:endParaRPr lang="es-MX"/>
          </a:p>
        </p:txBody>
      </p:sp>
      <p:sp>
        <p:nvSpPr>
          <p:cNvPr id="5" name="Marcador de pie de página 4"/>
          <p:cNvSpPr>
            <a:spLocks noGrp="1"/>
          </p:cNvSpPr>
          <p:nvPr>
            <p:ph type="ftr" sz="quarter" idx="11"/>
          </p:nvPr>
        </p:nvSpPr>
        <p:spPr/>
        <p:txBody>
          <a:bodyPr/>
          <a:lstStyle>
            <a:lvl1pPr>
              <a:defRPr/>
            </a:lvl1pPr>
          </a:lstStyle>
          <a:p>
            <a:endParaRPr lang="es-MX"/>
          </a:p>
        </p:txBody>
      </p:sp>
      <p:sp>
        <p:nvSpPr>
          <p:cNvPr id="6" name="Marcador de número de diapositiva 5"/>
          <p:cNvSpPr>
            <a:spLocks noGrp="1"/>
          </p:cNvSpPr>
          <p:nvPr>
            <p:ph type="sldNum" sz="quarter" idx="12"/>
          </p:nvPr>
        </p:nvSpPr>
        <p:spPr/>
        <p:txBody>
          <a:bodyPr/>
          <a:lstStyle>
            <a:lvl1pPr>
              <a:defRPr/>
            </a:lvl1pPr>
          </a:lstStyle>
          <a:p>
            <a:fld id="{69D6EA44-2E88-442B-B70A-9A59014C8498}" type="slidenum">
              <a:rPr lang="es-MX" smtClean="0"/>
              <a:t>‹Nº›</a:t>
            </a:fld>
            <a:endParaRPr lang="es-MX"/>
          </a:p>
        </p:txBody>
      </p:sp>
    </p:spTree>
    <p:extLst>
      <p:ext uri="{BB962C8B-B14F-4D97-AF65-F5344CB8AC3E}">
        <p14:creationId xmlns:p14="http://schemas.microsoft.com/office/powerpoint/2010/main" val="3591888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smtClean="0"/>
              <a:t>Haga clic para modificar el estilo de título del patrón</a:t>
            </a:r>
            <a:endParaRPr lang="es-US"/>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Marcador de fecha 3"/>
          <p:cNvSpPr>
            <a:spLocks noGrp="1"/>
          </p:cNvSpPr>
          <p:nvPr>
            <p:ph type="dt" sz="half" idx="10"/>
          </p:nvPr>
        </p:nvSpPr>
        <p:spPr/>
        <p:txBody>
          <a:bodyPr/>
          <a:lstStyle>
            <a:lvl1pPr>
              <a:defRPr/>
            </a:lvl1pPr>
          </a:lstStyle>
          <a:p>
            <a:fld id="{23493299-DCC4-43CA-98D7-47220427E456}" type="datetimeFigureOut">
              <a:rPr lang="es-MX" smtClean="0"/>
              <a:t>05/01/2018</a:t>
            </a:fld>
            <a:endParaRPr lang="es-MX"/>
          </a:p>
        </p:txBody>
      </p:sp>
      <p:sp>
        <p:nvSpPr>
          <p:cNvPr id="5" name="Marcador de pie de página 4"/>
          <p:cNvSpPr>
            <a:spLocks noGrp="1"/>
          </p:cNvSpPr>
          <p:nvPr>
            <p:ph type="ftr" sz="quarter" idx="11"/>
          </p:nvPr>
        </p:nvSpPr>
        <p:spPr/>
        <p:txBody>
          <a:bodyPr/>
          <a:lstStyle>
            <a:lvl1pPr>
              <a:defRPr/>
            </a:lvl1pPr>
          </a:lstStyle>
          <a:p>
            <a:endParaRPr lang="es-MX"/>
          </a:p>
        </p:txBody>
      </p:sp>
      <p:sp>
        <p:nvSpPr>
          <p:cNvPr id="6" name="Marcador de número de diapositiva 5"/>
          <p:cNvSpPr>
            <a:spLocks noGrp="1"/>
          </p:cNvSpPr>
          <p:nvPr>
            <p:ph type="sldNum" sz="quarter" idx="12"/>
          </p:nvPr>
        </p:nvSpPr>
        <p:spPr/>
        <p:txBody>
          <a:bodyPr/>
          <a:lstStyle>
            <a:lvl1pPr>
              <a:defRPr/>
            </a:lvl1pPr>
          </a:lstStyle>
          <a:p>
            <a:fld id="{69D6EA44-2E88-442B-B70A-9A59014C8498}" type="slidenum">
              <a:rPr lang="es-MX" smtClean="0"/>
              <a:t>‹Nº›</a:t>
            </a:fld>
            <a:endParaRPr lang="es-MX"/>
          </a:p>
        </p:txBody>
      </p:sp>
    </p:spTree>
    <p:extLst>
      <p:ext uri="{BB962C8B-B14F-4D97-AF65-F5344CB8AC3E}">
        <p14:creationId xmlns:p14="http://schemas.microsoft.com/office/powerpoint/2010/main" val="1026872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Marcador de fecha 3"/>
          <p:cNvSpPr>
            <a:spLocks noGrp="1"/>
          </p:cNvSpPr>
          <p:nvPr>
            <p:ph type="dt" sz="half" idx="10"/>
          </p:nvPr>
        </p:nvSpPr>
        <p:spPr/>
        <p:txBody>
          <a:bodyPr/>
          <a:lstStyle>
            <a:lvl1pPr>
              <a:defRPr/>
            </a:lvl1pPr>
          </a:lstStyle>
          <a:p>
            <a:fld id="{23493299-DCC4-43CA-98D7-47220427E456}" type="datetimeFigureOut">
              <a:rPr lang="es-MX" smtClean="0"/>
              <a:t>05/01/2018</a:t>
            </a:fld>
            <a:endParaRPr lang="es-MX"/>
          </a:p>
        </p:txBody>
      </p:sp>
      <p:sp>
        <p:nvSpPr>
          <p:cNvPr id="5" name="Marcador de pie de página 4"/>
          <p:cNvSpPr>
            <a:spLocks noGrp="1"/>
          </p:cNvSpPr>
          <p:nvPr>
            <p:ph type="ftr" sz="quarter" idx="11"/>
          </p:nvPr>
        </p:nvSpPr>
        <p:spPr/>
        <p:txBody>
          <a:bodyPr/>
          <a:lstStyle>
            <a:lvl1pPr>
              <a:defRPr/>
            </a:lvl1pPr>
          </a:lstStyle>
          <a:p>
            <a:endParaRPr lang="es-MX"/>
          </a:p>
        </p:txBody>
      </p:sp>
      <p:sp>
        <p:nvSpPr>
          <p:cNvPr id="6" name="Marcador de número de diapositiva 5"/>
          <p:cNvSpPr>
            <a:spLocks noGrp="1"/>
          </p:cNvSpPr>
          <p:nvPr>
            <p:ph type="sldNum" sz="quarter" idx="12"/>
          </p:nvPr>
        </p:nvSpPr>
        <p:spPr/>
        <p:txBody>
          <a:bodyPr/>
          <a:lstStyle>
            <a:lvl1pPr>
              <a:defRPr/>
            </a:lvl1pPr>
          </a:lstStyle>
          <a:p>
            <a:fld id="{69D6EA44-2E88-442B-B70A-9A59014C8498}" type="slidenum">
              <a:rPr lang="es-MX" smtClean="0"/>
              <a:t>‹Nº›</a:t>
            </a:fld>
            <a:endParaRPr lang="es-MX"/>
          </a:p>
        </p:txBody>
      </p:sp>
    </p:spTree>
    <p:extLst>
      <p:ext uri="{BB962C8B-B14F-4D97-AF65-F5344CB8AC3E}">
        <p14:creationId xmlns:p14="http://schemas.microsoft.com/office/powerpoint/2010/main" val="2421006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smtClean="0"/>
              <a:t>Haga clic para modificar el estilo de título del patrón</a:t>
            </a:r>
            <a:endParaRPr lang="es-US"/>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smtClean="0"/>
              <a:t>Editar el estilo de texto del patrón</a:t>
            </a:r>
          </a:p>
        </p:txBody>
      </p:sp>
      <p:sp>
        <p:nvSpPr>
          <p:cNvPr id="4" name="Marcador de fecha 3"/>
          <p:cNvSpPr>
            <a:spLocks noGrp="1"/>
          </p:cNvSpPr>
          <p:nvPr>
            <p:ph type="dt" sz="half" idx="10"/>
          </p:nvPr>
        </p:nvSpPr>
        <p:spPr/>
        <p:txBody>
          <a:bodyPr/>
          <a:lstStyle>
            <a:lvl1pPr>
              <a:defRPr/>
            </a:lvl1pPr>
          </a:lstStyle>
          <a:p>
            <a:fld id="{23493299-DCC4-43CA-98D7-47220427E456}" type="datetimeFigureOut">
              <a:rPr lang="es-MX" smtClean="0"/>
              <a:t>05/01/2018</a:t>
            </a:fld>
            <a:endParaRPr lang="es-MX"/>
          </a:p>
        </p:txBody>
      </p:sp>
      <p:sp>
        <p:nvSpPr>
          <p:cNvPr id="5" name="Marcador de pie de página 4"/>
          <p:cNvSpPr>
            <a:spLocks noGrp="1"/>
          </p:cNvSpPr>
          <p:nvPr>
            <p:ph type="ftr" sz="quarter" idx="11"/>
          </p:nvPr>
        </p:nvSpPr>
        <p:spPr/>
        <p:txBody>
          <a:bodyPr/>
          <a:lstStyle>
            <a:lvl1pPr>
              <a:defRPr/>
            </a:lvl1pPr>
          </a:lstStyle>
          <a:p>
            <a:endParaRPr lang="es-MX"/>
          </a:p>
        </p:txBody>
      </p:sp>
      <p:sp>
        <p:nvSpPr>
          <p:cNvPr id="6" name="Marcador de número de diapositiva 5"/>
          <p:cNvSpPr>
            <a:spLocks noGrp="1"/>
          </p:cNvSpPr>
          <p:nvPr>
            <p:ph type="sldNum" sz="quarter" idx="12"/>
          </p:nvPr>
        </p:nvSpPr>
        <p:spPr/>
        <p:txBody>
          <a:bodyPr/>
          <a:lstStyle>
            <a:lvl1pPr>
              <a:defRPr/>
            </a:lvl1pPr>
          </a:lstStyle>
          <a:p>
            <a:fld id="{69D6EA44-2E88-442B-B70A-9A59014C8498}" type="slidenum">
              <a:rPr lang="es-MX" smtClean="0"/>
              <a:t>‹Nº›</a:t>
            </a:fld>
            <a:endParaRPr lang="es-MX"/>
          </a:p>
        </p:txBody>
      </p:sp>
    </p:spTree>
    <p:extLst>
      <p:ext uri="{BB962C8B-B14F-4D97-AF65-F5344CB8AC3E}">
        <p14:creationId xmlns:p14="http://schemas.microsoft.com/office/powerpoint/2010/main" val="1518310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S"/>
          </a:p>
        </p:txBody>
      </p:sp>
      <p:sp>
        <p:nvSpPr>
          <p:cNvPr id="3" name="Marcador de contenido 2"/>
          <p:cNvSpPr>
            <a:spLocks noGrp="1"/>
          </p:cNvSpPr>
          <p:nvPr>
            <p:ph sz="half" idx="1"/>
          </p:nvPr>
        </p:nvSpPr>
        <p:spPr>
          <a:xfrm>
            <a:off x="609600" y="1600201"/>
            <a:ext cx="5384800" cy="452596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Marcador de contenido 3"/>
          <p:cNvSpPr>
            <a:spLocks noGrp="1"/>
          </p:cNvSpPr>
          <p:nvPr>
            <p:ph sz="half" idx="2"/>
          </p:nvPr>
        </p:nvSpPr>
        <p:spPr>
          <a:xfrm>
            <a:off x="6197600" y="1600201"/>
            <a:ext cx="5384800" cy="452596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5" name="Marcador de fecha 4"/>
          <p:cNvSpPr>
            <a:spLocks noGrp="1"/>
          </p:cNvSpPr>
          <p:nvPr>
            <p:ph type="dt" sz="half" idx="10"/>
          </p:nvPr>
        </p:nvSpPr>
        <p:spPr/>
        <p:txBody>
          <a:bodyPr/>
          <a:lstStyle>
            <a:lvl1pPr>
              <a:defRPr/>
            </a:lvl1pPr>
          </a:lstStyle>
          <a:p>
            <a:fld id="{23493299-DCC4-43CA-98D7-47220427E456}" type="datetimeFigureOut">
              <a:rPr lang="es-MX" smtClean="0"/>
              <a:t>05/01/2018</a:t>
            </a:fld>
            <a:endParaRPr lang="es-MX"/>
          </a:p>
        </p:txBody>
      </p:sp>
      <p:sp>
        <p:nvSpPr>
          <p:cNvPr id="6" name="Marcador de pie de página 5"/>
          <p:cNvSpPr>
            <a:spLocks noGrp="1"/>
          </p:cNvSpPr>
          <p:nvPr>
            <p:ph type="ftr" sz="quarter" idx="11"/>
          </p:nvPr>
        </p:nvSpPr>
        <p:spPr/>
        <p:txBody>
          <a:bodyPr/>
          <a:lstStyle>
            <a:lvl1pPr>
              <a:defRPr/>
            </a:lvl1pPr>
          </a:lstStyle>
          <a:p>
            <a:endParaRPr lang="es-MX"/>
          </a:p>
        </p:txBody>
      </p:sp>
      <p:sp>
        <p:nvSpPr>
          <p:cNvPr id="7" name="Marcador de número de diapositiva 6"/>
          <p:cNvSpPr>
            <a:spLocks noGrp="1"/>
          </p:cNvSpPr>
          <p:nvPr>
            <p:ph type="sldNum" sz="quarter" idx="12"/>
          </p:nvPr>
        </p:nvSpPr>
        <p:spPr/>
        <p:txBody>
          <a:bodyPr/>
          <a:lstStyle>
            <a:lvl1pPr>
              <a:defRPr/>
            </a:lvl1pPr>
          </a:lstStyle>
          <a:p>
            <a:fld id="{69D6EA44-2E88-442B-B70A-9A59014C8498}" type="slidenum">
              <a:rPr lang="es-MX" smtClean="0"/>
              <a:t>‹Nº›</a:t>
            </a:fld>
            <a:endParaRPr lang="es-MX"/>
          </a:p>
        </p:txBody>
      </p:sp>
    </p:spTree>
    <p:extLst>
      <p:ext uri="{BB962C8B-B14F-4D97-AF65-F5344CB8AC3E}">
        <p14:creationId xmlns:p14="http://schemas.microsoft.com/office/powerpoint/2010/main" val="2708552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smtClean="0"/>
              <a:t>Haga clic para modificar el estilo de título del patrón</a:t>
            </a:r>
            <a:endParaRPr lang="es-US"/>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7" name="Marcador de fecha 6"/>
          <p:cNvSpPr>
            <a:spLocks noGrp="1"/>
          </p:cNvSpPr>
          <p:nvPr>
            <p:ph type="dt" sz="half" idx="10"/>
          </p:nvPr>
        </p:nvSpPr>
        <p:spPr/>
        <p:txBody>
          <a:bodyPr/>
          <a:lstStyle>
            <a:lvl1pPr>
              <a:defRPr/>
            </a:lvl1pPr>
          </a:lstStyle>
          <a:p>
            <a:fld id="{23493299-DCC4-43CA-98D7-47220427E456}" type="datetimeFigureOut">
              <a:rPr lang="es-MX" smtClean="0"/>
              <a:t>05/01/2018</a:t>
            </a:fld>
            <a:endParaRPr lang="es-MX"/>
          </a:p>
        </p:txBody>
      </p:sp>
      <p:sp>
        <p:nvSpPr>
          <p:cNvPr id="8" name="Marcador de pie de página 7"/>
          <p:cNvSpPr>
            <a:spLocks noGrp="1"/>
          </p:cNvSpPr>
          <p:nvPr>
            <p:ph type="ftr" sz="quarter" idx="11"/>
          </p:nvPr>
        </p:nvSpPr>
        <p:spPr/>
        <p:txBody>
          <a:bodyPr/>
          <a:lstStyle>
            <a:lvl1pPr>
              <a:defRPr/>
            </a:lvl1pPr>
          </a:lstStyle>
          <a:p>
            <a:endParaRPr lang="es-MX"/>
          </a:p>
        </p:txBody>
      </p:sp>
      <p:sp>
        <p:nvSpPr>
          <p:cNvPr id="9" name="Marcador de número de diapositiva 8"/>
          <p:cNvSpPr>
            <a:spLocks noGrp="1"/>
          </p:cNvSpPr>
          <p:nvPr>
            <p:ph type="sldNum" sz="quarter" idx="12"/>
          </p:nvPr>
        </p:nvSpPr>
        <p:spPr/>
        <p:txBody>
          <a:bodyPr/>
          <a:lstStyle>
            <a:lvl1pPr>
              <a:defRPr/>
            </a:lvl1pPr>
          </a:lstStyle>
          <a:p>
            <a:fld id="{69D6EA44-2E88-442B-B70A-9A59014C8498}" type="slidenum">
              <a:rPr lang="es-MX" smtClean="0"/>
              <a:t>‹Nº›</a:t>
            </a:fld>
            <a:endParaRPr lang="es-MX"/>
          </a:p>
        </p:txBody>
      </p:sp>
    </p:spTree>
    <p:extLst>
      <p:ext uri="{BB962C8B-B14F-4D97-AF65-F5344CB8AC3E}">
        <p14:creationId xmlns:p14="http://schemas.microsoft.com/office/powerpoint/2010/main" val="1279999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S"/>
          </a:p>
        </p:txBody>
      </p:sp>
      <p:sp>
        <p:nvSpPr>
          <p:cNvPr id="3" name="Marcador de fecha 2"/>
          <p:cNvSpPr>
            <a:spLocks noGrp="1"/>
          </p:cNvSpPr>
          <p:nvPr>
            <p:ph type="dt" sz="half" idx="10"/>
          </p:nvPr>
        </p:nvSpPr>
        <p:spPr/>
        <p:txBody>
          <a:bodyPr/>
          <a:lstStyle>
            <a:lvl1pPr>
              <a:defRPr/>
            </a:lvl1pPr>
          </a:lstStyle>
          <a:p>
            <a:fld id="{23493299-DCC4-43CA-98D7-47220427E456}" type="datetimeFigureOut">
              <a:rPr lang="es-MX" smtClean="0"/>
              <a:t>05/01/2018</a:t>
            </a:fld>
            <a:endParaRPr lang="es-MX"/>
          </a:p>
        </p:txBody>
      </p:sp>
      <p:sp>
        <p:nvSpPr>
          <p:cNvPr id="4" name="Marcador de pie de página 3"/>
          <p:cNvSpPr>
            <a:spLocks noGrp="1"/>
          </p:cNvSpPr>
          <p:nvPr>
            <p:ph type="ftr" sz="quarter" idx="11"/>
          </p:nvPr>
        </p:nvSpPr>
        <p:spPr/>
        <p:txBody>
          <a:bodyPr/>
          <a:lstStyle>
            <a:lvl1pPr>
              <a:defRPr/>
            </a:lvl1pPr>
          </a:lstStyle>
          <a:p>
            <a:endParaRPr lang="es-MX"/>
          </a:p>
        </p:txBody>
      </p:sp>
      <p:sp>
        <p:nvSpPr>
          <p:cNvPr id="5" name="Marcador de número de diapositiva 4"/>
          <p:cNvSpPr>
            <a:spLocks noGrp="1"/>
          </p:cNvSpPr>
          <p:nvPr>
            <p:ph type="sldNum" sz="quarter" idx="12"/>
          </p:nvPr>
        </p:nvSpPr>
        <p:spPr/>
        <p:txBody>
          <a:bodyPr/>
          <a:lstStyle>
            <a:lvl1pPr>
              <a:defRPr/>
            </a:lvl1pPr>
          </a:lstStyle>
          <a:p>
            <a:fld id="{69D6EA44-2E88-442B-B70A-9A59014C8498}" type="slidenum">
              <a:rPr lang="es-MX" smtClean="0"/>
              <a:t>‹Nº›</a:t>
            </a:fld>
            <a:endParaRPr lang="es-MX"/>
          </a:p>
        </p:txBody>
      </p:sp>
    </p:spTree>
    <p:extLst>
      <p:ext uri="{BB962C8B-B14F-4D97-AF65-F5344CB8AC3E}">
        <p14:creationId xmlns:p14="http://schemas.microsoft.com/office/powerpoint/2010/main" val="1135578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fld id="{23493299-DCC4-43CA-98D7-47220427E456}" type="datetimeFigureOut">
              <a:rPr lang="es-MX" smtClean="0"/>
              <a:t>05/01/2018</a:t>
            </a:fld>
            <a:endParaRPr lang="es-MX"/>
          </a:p>
        </p:txBody>
      </p:sp>
      <p:sp>
        <p:nvSpPr>
          <p:cNvPr id="3" name="Marcador de pie de página 2"/>
          <p:cNvSpPr>
            <a:spLocks noGrp="1"/>
          </p:cNvSpPr>
          <p:nvPr>
            <p:ph type="ftr" sz="quarter" idx="11"/>
          </p:nvPr>
        </p:nvSpPr>
        <p:spPr/>
        <p:txBody>
          <a:bodyPr/>
          <a:lstStyle>
            <a:lvl1pPr>
              <a:defRPr/>
            </a:lvl1pPr>
          </a:lstStyle>
          <a:p>
            <a:endParaRPr lang="es-MX"/>
          </a:p>
        </p:txBody>
      </p:sp>
      <p:sp>
        <p:nvSpPr>
          <p:cNvPr id="4" name="Marcador de número de diapositiva 3"/>
          <p:cNvSpPr>
            <a:spLocks noGrp="1"/>
          </p:cNvSpPr>
          <p:nvPr>
            <p:ph type="sldNum" sz="quarter" idx="12"/>
          </p:nvPr>
        </p:nvSpPr>
        <p:spPr/>
        <p:txBody>
          <a:bodyPr/>
          <a:lstStyle>
            <a:lvl1pPr>
              <a:defRPr/>
            </a:lvl1pPr>
          </a:lstStyle>
          <a:p>
            <a:fld id="{69D6EA44-2E88-442B-B70A-9A59014C8498}" type="slidenum">
              <a:rPr lang="es-MX" smtClean="0"/>
              <a:t>‹Nº›</a:t>
            </a:fld>
            <a:endParaRPr lang="es-MX"/>
          </a:p>
        </p:txBody>
      </p:sp>
    </p:spTree>
    <p:extLst>
      <p:ext uri="{BB962C8B-B14F-4D97-AF65-F5344CB8AC3E}">
        <p14:creationId xmlns:p14="http://schemas.microsoft.com/office/powerpoint/2010/main" val="2115708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smtClean="0"/>
              <a:t>Haga clic para modificar el estilo de título del patrón</a:t>
            </a:r>
            <a:endParaRPr lang="es-US"/>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lvl1pPr>
              <a:defRPr/>
            </a:lvl1pPr>
          </a:lstStyle>
          <a:p>
            <a:fld id="{23493299-DCC4-43CA-98D7-47220427E456}" type="datetimeFigureOut">
              <a:rPr lang="es-MX" smtClean="0"/>
              <a:t>05/01/2018</a:t>
            </a:fld>
            <a:endParaRPr lang="es-MX"/>
          </a:p>
        </p:txBody>
      </p:sp>
      <p:sp>
        <p:nvSpPr>
          <p:cNvPr id="6" name="Marcador de pie de página 5"/>
          <p:cNvSpPr>
            <a:spLocks noGrp="1"/>
          </p:cNvSpPr>
          <p:nvPr>
            <p:ph type="ftr" sz="quarter" idx="11"/>
          </p:nvPr>
        </p:nvSpPr>
        <p:spPr/>
        <p:txBody>
          <a:bodyPr/>
          <a:lstStyle>
            <a:lvl1pPr>
              <a:defRPr/>
            </a:lvl1pPr>
          </a:lstStyle>
          <a:p>
            <a:endParaRPr lang="es-MX"/>
          </a:p>
        </p:txBody>
      </p:sp>
      <p:sp>
        <p:nvSpPr>
          <p:cNvPr id="7" name="Marcador de número de diapositiva 6"/>
          <p:cNvSpPr>
            <a:spLocks noGrp="1"/>
          </p:cNvSpPr>
          <p:nvPr>
            <p:ph type="sldNum" sz="quarter" idx="12"/>
          </p:nvPr>
        </p:nvSpPr>
        <p:spPr/>
        <p:txBody>
          <a:bodyPr/>
          <a:lstStyle>
            <a:lvl1pPr>
              <a:defRPr/>
            </a:lvl1pPr>
          </a:lstStyle>
          <a:p>
            <a:fld id="{69D6EA44-2E88-442B-B70A-9A59014C8498}" type="slidenum">
              <a:rPr lang="es-MX" smtClean="0"/>
              <a:t>‹Nº›</a:t>
            </a:fld>
            <a:endParaRPr lang="es-MX"/>
          </a:p>
        </p:txBody>
      </p:sp>
    </p:spTree>
    <p:extLst>
      <p:ext uri="{BB962C8B-B14F-4D97-AF65-F5344CB8AC3E}">
        <p14:creationId xmlns:p14="http://schemas.microsoft.com/office/powerpoint/2010/main" val="1799694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smtClean="0"/>
              <a:t>Haga clic para modificar el estilo de título del patrón</a:t>
            </a:r>
            <a:endParaRPr lang="es-US"/>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US"/>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lvl1pPr>
              <a:defRPr/>
            </a:lvl1pPr>
          </a:lstStyle>
          <a:p>
            <a:fld id="{23493299-DCC4-43CA-98D7-47220427E456}" type="datetimeFigureOut">
              <a:rPr lang="es-MX" smtClean="0"/>
              <a:t>05/01/2018</a:t>
            </a:fld>
            <a:endParaRPr lang="es-MX"/>
          </a:p>
        </p:txBody>
      </p:sp>
      <p:sp>
        <p:nvSpPr>
          <p:cNvPr id="6" name="Marcador de pie de página 5"/>
          <p:cNvSpPr>
            <a:spLocks noGrp="1"/>
          </p:cNvSpPr>
          <p:nvPr>
            <p:ph type="ftr" sz="quarter" idx="11"/>
          </p:nvPr>
        </p:nvSpPr>
        <p:spPr/>
        <p:txBody>
          <a:bodyPr/>
          <a:lstStyle>
            <a:lvl1pPr>
              <a:defRPr/>
            </a:lvl1pPr>
          </a:lstStyle>
          <a:p>
            <a:endParaRPr lang="es-MX"/>
          </a:p>
        </p:txBody>
      </p:sp>
      <p:sp>
        <p:nvSpPr>
          <p:cNvPr id="7" name="Marcador de número de diapositiva 6"/>
          <p:cNvSpPr>
            <a:spLocks noGrp="1"/>
          </p:cNvSpPr>
          <p:nvPr>
            <p:ph type="sldNum" sz="quarter" idx="12"/>
          </p:nvPr>
        </p:nvSpPr>
        <p:spPr/>
        <p:txBody>
          <a:bodyPr/>
          <a:lstStyle>
            <a:lvl1pPr>
              <a:defRPr/>
            </a:lvl1pPr>
          </a:lstStyle>
          <a:p>
            <a:fld id="{69D6EA44-2E88-442B-B70A-9A59014C8498}" type="slidenum">
              <a:rPr lang="es-MX" smtClean="0"/>
              <a:t>‹Nº›</a:t>
            </a:fld>
            <a:endParaRPr lang="es-MX"/>
          </a:p>
        </p:txBody>
      </p:sp>
    </p:spTree>
    <p:extLst>
      <p:ext uri="{BB962C8B-B14F-4D97-AF65-F5344CB8AC3E}">
        <p14:creationId xmlns:p14="http://schemas.microsoft.com/office/powerpoint/2010/main" val="2661119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US" smtClean="0"/>
              <a:t>Haga clic para cambiar el estilo de título	</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US" smtClean="0"/>
              <a:t>Haga clic para modificar el estilo de texto del patrón</a:t>
            </a:r>
          </a:p>
          <a:p>
            <a:pPr lvl="1"/>
            <a:r>
              <a:rPr lang="es-ES" altLang="es-US" smtClean="0"/>
              <a:t>Segundo nivel</a:t>
            </a:r>
          </a:p>
          <a:p>
            <a:pPr lvl="2"/>
            <a:r>
              <a:rPr lang="es-ES" altLang="es-US" smtClean="0"/>
              <a:t>Tercer nivel</a:t>
            </a:r>
          </a:p>
          <a:p>
            <a:pPr lvl="3"/>
            <a:r>
              <a:rPr lang="es-ES" altLang="es-US" smtClean="0"/>
              <a:t>Cuarto nivel</a:t>
            </a:r>
          </a:p>
          <a:p>
            <a:pPr lvl="4"/>
            <a:r>
              <a:rPr lang="es-ES" altLang="es-US" smtClean="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23493299-DCC4-43CA-98D7-47220427E456}" type="datetimeFigureOut">
              <a:rPr lang="es-MX" smtClean="0"/>
              <a:t>05/01/2018</a:t>
            </a:fld>
            <a:endParaRPr lang="es-MX"/>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s-MX"/>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69D6EA44-2E88-442B-B70A-9A59014C8498}" type="slidenum">
              <a:rPr lang="es-MX" smtClean="0"/>
              <a:t>‹Nº›</a:t>
            </a:fld>
            <a:endParaRPr lang="es-MX"/>
          </a:p>
        </p:txBody>
      </p:sp>
    </p:spTree>
    <p:extLst>
      <p:ext uri="{BB962C8B-B14F-4D97-AF65-F5344CB8AC3E}">
        <p14:creationId xmlns:p14="http://schemas.microsoft.com/office/powerpoint/2010/main" val="26762645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7"/>
          <p:cNvGrpSpPr/>
          <p:nvPr/>
        </p:nvGrpSpPr>
        <p:grpSpPr>
          <a:xfrm>
            <a:off x="3121745" y="2145726"/>
            <a:ext cx="395541" cy="2357000"/>
            <a:chOff x="1239946" y="722903"/>
            <a:chExt cx="216000" cy="1584840"/>
          </a:xfrm>
          <a:solidFill>
            <a:srgbClr val="339966"/>
          </a:solidFill>
        </p:grpSpPr>
        <p:sp>
          <p:nvSpPr>
            <p:cNvPr id="6" name="Rectangle 5"/>
            <p:cNvSpPr/>
            <p:nvPr/>
          </p:nvSpPr>
          <p:spPr>
            <a:xfrm>
              <a:off x="1239946" y="722903"/>
              <a:ext cx="76200" cy="15848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1239946" y="722903"/>
              <a:ext cx="216000" cy="762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10"/>
            <p:cNvSpPr/>
            <p:nvPr/>
          </p:nvSpPr>
          <p:spPr>
            <a:xfrm>
              <a:off x="1239946" y="2231543"/>
              <a:ext cx="216000" cy="762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9" name="Title 1"/>
          <p:cNvSpPr txBox="1">
            <a:spLocks/>
          </p:cNvSpPr>
          <p:nvPr/>
        </p:nvSpPr>
        <p:spPr>
          <a:xfrm>
            <a:off x="3553321" y="2259052"/>
            <a:ext cx="5530516" cy="2014210"/>
          </a:xfrm>
          <a:prstGeom prst="rect">
            <a:avLst/>
          </a:prstGeom>
          <a:solidFill>
            <a:srgbClr val="002060"/>
          </a:solidFill>
        </p:spPr>
        <p:txBody>
          <a:bodyPr lIns="0" tIns="0" rIns="0" bIns="0" anchor="t" anchorCtr="0"/>
          <a:lstStyle>
            <a:lvl1pPr algn="l" defTabSz="914400" rtl="0" eaLnBrk="1" latinLnBrk="0" hangingPunct="1">
              <a:lnSpc>
                <a:spcPts val="3000"/>
              </a:lnSpc>
              <a:spcBef>
                <a:spcPct val="0"/>
              </a:spcBef>
              <a:buNone/>
              <a:defRPr sz="2400" kern="1200">
                <a:solidFill>
                  <a:schemeClr val="bg1"/>
                </a:solidFill>
                <a:latin typeface="+mj-lt"/>
                <a:ea typeface="+mj-ea"/>
                <a:cs typeface="+mj-cs"/>
              </a:defRPr>
            </a:lvl1pPr>
          </a:lstStyle>
          <a:p>
            <a:pPr algn="ctr">
              <a:lnSpc>
                <a:spcPct val="100000"/>
              </a:lnSpc>
            </a:pPr>
            <a:r>
              <a:rPr lang="es-MX" sz="4400" b="1" dirty="0" smtClean="0">
                <a:latin typeface="+mn-lt"/>
              </a:rPr>
              <a:t>Técnicas de estimación</a:t>
            </a:r>
            <a:endParaRPr lang="es-MX" sz="4400" b="1" dirty="0">
              <a:latin typeface="+mn-lt"/>
            </a:endParaRPr>
          </a:p>
          <a:p>
            <a:pPr algn="ctr">
              <a:lnSpc>
                <a:spcPts val="2250"/>
              </a:lnSpc>
            </a:pPr>
            <a:endParaRPr lang="en-US" sz="4400" b="1" dirty="0" smtClean="0">
              <a:latin typeface="+mn-lt"/>
            </a:endParaRPr>
          </a:p>
          <a:p>
            <a:pPr algn="ctr">
              <a:lnSpc>
                <a:spcPts val="2250"/>
              </a:lnSpc>
            </a:pPr>
            <a:r>
              <a:rPr lang="en-US" sz="2000" b="1" dirty="0" smtClean="0">
                <a:latin typeface="+mn-lt"/>
              </a:rPr>
              <a:t>  PROFESOR: BRENDA JUÁREZ SANTIAGO</a:t>
            </a:r>
          </a:p>
        </p:txBody>
      </p:sp>
      <p:grpSp>
        <p:nvGrpSpPr>
          <p:cNvPr id="10" name="Group 7"/>
          <p:cNvGrpSpPr/>
          <p:nvPr/>
        </p:nvGrpSpPr>
        <p:grpSpPr>
          <a:xfrm flipH="1">
            <a:off x="9119873" y="2145726"/>
            <a:ext cx="244800" cy="2357000"/>
            <a:chOff x="1239946" y="722903"/>
            <a:chExt cx="216000" cy="1584840"/>
          </a:xfrm>
          <a:solidFill>
            <a:srgbClr val="339966"/>
          </a:solidFill>
        </p:grpSpPr>
        <p:sp>
          <p:nvSpPr>
            <p:cNvPr id="11" name="Rectangle 21"/>
            <p:cNvSpPr/>
            <p:nvPr/>
          </p:nvSpPr>
          <p:spPr>
            <a:xfrm>
              <a:off x="1239946" y="722903"/>
              <a:ext cx="76200" cy="15848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22"/>
            <p:cNvSpPr/>
            <p:nvPr/>
          </p:nvSpPr>
          <p:spPr>
            <a:xfrm>
              <a:off x="1239946" y="722903"/>
              <a:ext cx="216000" cy="762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23"/>
            <p:cNvSpPr/>
            <p:nvPr/>
          </p:nvSpPr>
          <p:spPr>
            <a:xfrm>
              <a:off x="1239946" y="2231543"/>
              <a:ext cx="216000" cy="762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24193006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0" y="0"/>
            <a:ext cx="12191999" cy="1690688"/>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3600" b="1" dirty="0"/>
              <a:t>Procedimiento para la estimación de los puntos de función</a:t>
            </a:r>
            <a:endParaRPr lang="es-MX" sz="6600" b="1" dirty="0"/>
          </a:p>
        </p:txBody>
      </p:sp>
      <p:sp>
        <p:nvSpPr>
          <p:cNvPr id="7" name="Rectángulo 6"/>
          <p:cNvSpPr/>
          <p:nvPr/>
        </p:nvSpPr>
        <p:spPr>
          <a:xfrm>
            <a:off x="0" y="1690688"/>
            <a:ext cx="12191997" cy="5230812"/>
          </a:xfrm>
          <a:prstGeom prst="rect">
            <a:avLst/>
          </a:prstGeom>
          <a:solidFill>
            <a:srgbClr val="C0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3200" b="1"/>
              <a:t>¿Qué son los Puntos de Función? </a:t>
            </a:r>
            <a:endParaRPr lang="es-MX" sz="3200"/>
          </a:p>
          <a:p>
            <a:pPr algn="ctr"/>
            <a:r>
              <a:rPr lang="es-MX" sz="3200"/>
              <a:t>Es una métrica que permite traducir en un número el tamaño de la funcionalidad que brinda un producto de software desde el punto de vista del usuario, a través de una suma ponderada de las características del producto.  </a:t>
            </a:r>
          </a:p>
        </p:txBody>
      </p:sp>
    </p:spTree>
    <p:extLst>
      <p:ext uri="{BB962C8B-B14F-4D97-AF65-F5344CB8AC3E}">
        <p14:creationId xmlns:p14="http://schemas.microsoft.com/office/powerpoint/2010/main" val="1400219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0" y="-25400"/>
            <a:ext cx="12191999" cy="1690688"/>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a:t>¿Para qué se utiliza el método de puntos de función?</a:t>
            </a:r>
            <a:endParaRPr lang="es-MX" sz="4000" b="1" dirty="0"/>
          </a:p>
        </p:txBody>
      </p:sp>
      <p:sp>
        <p:nvSpPr>
          <p:cNvPr id="7" name="Rectángulo 6"/>
          <p:cNvSpPr/>
          <p:nvPr/>
        </p:nvSpPr>
        <p:spPr>
          <a:xfrm>
            <a:off x="0" y="1690688"/>
            <a:ext cx="12191997" cy="5167312"/>
          </a:xfrm>
          <a:prstGeom prst="rect">
            <a:avLst/>
          </a:prstGeom>
          <a:solidFill>
            <a:srgbClr val="C0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b="1" dirty="0"/>
              <a:t>Estimación de proyectos de software</a:t>
            </a:r>
            <a:endParaRPr lang="es-MX" dirty="0"/>
          </a:p>
          <a:p>
            <a:pPr algn="just"/>
            <a:endParaRPr lang="es-MX" dirty="0"/>
          </a:p>
          <a:p>
            <a:pPr algn="just"/>
            <a:r>
              <a:rPr lang="es-MX" dirty="0"/>
              <a:t>Una de las principales aplicaciones del método es en la determinación de </a:t>
            </a:r>
            <a:r>
              <a:rPr lang="es-MX" b="1" dirty="0"/>
              <a:t>valoraciones (estimaciones) del producto de software a desarrollar</a:t>
            </a:r>
            <a:r>
              <a:rPr lang="es-MX" dirty="0"/>
              <a:t>, que es una parte fundamental de todo proceso de ingeniería de software y de la gerencia de estos proyectos.</a:t>
            </a:r>
            <a:br>
              <a:rPr lang="es-MX" dirty="0"/>
            </a:br>
            <a:r>
              <a:rPr lang="es-MX" dirty="0"/>
              <a:t/>
            </a:r>
            <a:br>
              <a:rPr lang="es-MX" dirty="0"/>
            </a:br>
            <a:r>
              <a:rPr lang="es-MX" dirty="0"/>
              <a:t>Dentro del ciclo de ingeniería de software, lo normal es que la estimación del proyecto ocurra después que la ingeniería de requerimientos produzca una primera versión de la especificación de requisitos con suficiente información para elaborar la estimación.</a:t>
            </a:r>
          </a:p>
          <a:p>
            <a:pPr algn="just"/>
            <a:endParaRPr lang="es-MX" dirty="0"/>
          </a:p>
          <a:p>
            <a:pPr algn="just"/>
            <a:r>
              <a:rPr lang="es-MX" b="1" dirty="0"/>
              <a:t>Validar la calidad de las especificaciones funcionales</a:t>
            </a:r>
            <a:endParaRPr lang="es-MX" dirty="0"/>
          </a:p>
          <a:p>
            <a:pPr algn="just"/>
            <a:endParaRPr lang="es-MX" dirty="0"/>
          </a:p>
          <a:p>
            <a:pPr algn="just"/>
            <a:r>
              <a:rPr lang="es-MX" dirty="0"/>
              <a:t>Si asignamos el mismo requisito a dos Analistas de sistemas y la estimación producida por los puntos de función difiere, esto nos puede servir para identificar ambigüedades en las especificaciones funcionales.</a:t>
            </a:r>
          </a:p>
        </p:txBody>
      </p:sp>
    </p:spTree>
    <p:extLst>
      <p:ext uri="{BB962C8B-B14F-4D97-AF65-F5344CB8AC3E}">
        <p14:creationId xmlns:p14="http://schemas.microsoft.com/office/powerpoint/2010/main" val="3676215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0" y="0"/>
            <a:ext cx="12191999" cy="1690688"/>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4000" b="1" dirty="0"/>
          </a:p>
        </p:txBody>
      </p:sp>
      <p:sp>
        <p:nvSpPr>
          <p:cNvPr id="7" name="Rectángulo 6"/>
          <p:cNvSpPr/>
          <p:nvPr/>
        </p:nvSpPr>
        <p:spPr>
          <a:xfrm>
            <a:off x="0" y="1690688"/>
            <a:ext cx="12191997" cy="5167312"/>
          </a:xfrm>
          <a:prstGeom prst="rect">
            <a:avLst/>
          </a:prstGeom>
          <a:solidFill>
            <a:srgbClr val="C0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b="1" dirty="0"/>
              <a:t>Seguimiento y control de proyectos</a:t>
            </a:r>
            <a:r>
              <a:rPr lang="es-MX" dirty="0"/>
              <a:t/>
            </a:r>
            <a:br>
              <a:rPr lang="es-MX" dirty="0"/>
            </a:br>
            <a:r>
              <a:rPr lang="es-MX" dirty="0"/>
              <a:t/>
            </a:r>
            <a:br>
              <a:rPr lang="es-MX" dirty="0"/>
            </a:br>
            <a:r>
              <a:rPr lang="es-MX" dirty="0"/>
              <a:t>Otras aplicaciones de los puntos de función incluyen el seguimiento y control de proyectos, donde se puede usar para estimar el impacto de cambios en la funcionalidad solicitados durante el desarrollo y también para medir en puntos de función el avance del proyecto e inclusive la </a:t>
            </a:r>
            <a:r>
              <a:rPr lang="es-MX" b="1" dirty="0"/>
              <a:t>facturación en contratos de servicios</a:t>
            </a:r>
            <a:r>
              <a:rPr lang="es-MX" dirty="0"/>
              <a:t>.</a:t>
            </a:r>
          </a:p>
          <a:p>
            <a:endParaRPr lang="es-MX" dirty="0"/>
          </a:p>
          <a:p>
            <a:r>
              <a:rPr lang="es-MX" b="1" dirty="0"/>
              <a:t>Medir la productividad y calidad de nuestro proyecto o servicio de ingeniería de software</a:t>
            </a:r>
            <a:r>
              <a:rPr lang="es-MX" dirty="0"/>
              <a:t/>
            </a:r>
            <a:br>
              <a:rPr lang="es-MX" dirty="0"/>
            </a:br>
            <a:r>
              <a:rPr lang="es-MX" dirty="0"/>
              <a:t/>
            </a:r>
            <a:br>
              <a:rPr lang="es-MX" dirty="0"/>
            </a:br>
            <a:r>
              <a:rPr lang="es-MX" dirty="0"/>
              <a:t>Por otra parte, los puntos de función tienen aplicaciones en mediciones de productividad, por ejemplo si dividimos las horas hombre empleadas para producir cierta cantidad de puntos de función, obtenemos un indicador de productividad de nuestro equipo y de cómo esta puede mejorar en el tiempo.</a:t>
            </a:r>
            <a:br>
              <a:rPr lang="es-MX" dirty="0"/>
            </a:br>
            <a:r>
              <a:rPr lang="es-MX" dirty="0" smtClean="0"/>
              <a:t>Con </a:t>
            </a:r>
            <a:r>
              <a:rPr lang="es-MX" dirty="0"/>
              <a:t>esto adicionalmente podemos calibrar el factor de conversión entre puntos función y horas hombre que utilicemos para nuestras estimaciones.</a:t>
            </a:r>
            <a:br>
              <a:rPr lang="es-MX" dirty="0"/>
            </a:br>
            <a:r>
              <a:rPr lang="es-MX" dirty="0" smtClean="0"/>
              <a:t>Otros </a:t>
            </a:r>
            <a:r>
              <a:rPr lang="es-MX" dirty="0"/>
              <a:t>indicadores interesantes son número de incidencias por puntos de función producidos como medición de la calidad del proceso de desarrollo.</a:t>
            </a:r>
          </a:p>
        </p:txBody>
      </p:sp>
    </p:spTree>
    <p:extLst>
      <p:ext uri="{BB962C8B-B14F-4D97-AF65-F5344CB8AC3E}">
        <p14:creationId xmlns:p14="http://schemas.microsoft.com/office/powerpoint/2010/main" val="3949704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0" y="0"/>
            <a:ext cx="12192000" cy="1690688"/>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000" b="1" dirty="0" smtClean="0"/>
              <a:t>Componentes </a:t>
            </a:r>
            <a:endParaRPr lang="es-MX" sz="4000" b="1" dirty="0"/>
          </a:p>
        </p:txBody>
      </p:sp>
      <p:sp>
        <p:nvSpPr>
          <p:cNvPr id="7" name="Rectángulo 6"/>
          <p:cNvSpPr/>
          <p:nvPr/>
        </p:nvSpPr>
        <p:spPr>
          <a:xfrm>
            <a:off x="0" y="1690688"/>
            <a:ext cx="12191997" cy="5167312"/>
          </a:xfrm>
          <a:prstGeom prst="rect">
            <a:avLst/>
          </a:prstGeom>
          <a:solidFill>
            <a:srgbClr val="C0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2800" b="1" dirty="0"/>
              <a:t>EI:</a:t>
            </a:r>
            <a:r>
              <a:rPr lang="es-MX" sz="2800" dirty="0"/>
              <a:t> Procesos en los que se introducen datos y que suponen la actualización de cualquier archivo interno. </a:t>
            </a:r>
          </a:p>
          <a:p>
            <a:r>
              <a:rPr lang="es-MX" sz="2800" b="1" dirty="0"/>
              <a:t>EO:</a:t>
            </a:r>
            <a:r>
              <a:rPr lang="es-MX" sz="2800" dirty="0"/>
              <a:t> Procesos en los que se envía datos al exterior de la aplicación.  </a:t>
            </a:r>
          </a:p>
          <a:p>
            <a:r>
              <a:rPr lang="es-MX" sz="2800" b="1" dirty="0"/>
              <a:t>EQ:</a:t>
            </a:r>
            <a:r>
              <a:rPr lang="es-MX" sz="2800" dirty="0"/>
              <a:t> Procesos consistentes en la combinación de una entrada y una salida, en el que la entrada no produce ningún cambio en ningún archivo y la salida no contiene información derivada.  </a:t>
            </a:r>
          </a:p>
          <a:p>
            <a:r>
              <a:rPr lang="es-MX" sz="2800" b="1" dirty="0"/>
              <a:t>ILF:</a:t>
            </a:r>
            <a:r>
              <a:rPr lang="es-MX" sz="2800" dirty="0"/>
              <a:t> Grupos de datos relacionados entre sí internos al sistema.  </a:t>
            </a:r>
          </a:p>
          <a:p>
            <a:r>
              <a:rPr lang="es-MX" sz="2800" b="1" dirty="0"/>
              <a:t>EIF: </a:t>
            </a:r>
            <a:r>
              <a:rPr lang="es-MX" sz="2800" dirty="0"/>
              <a:t>Grupos de datos que se mantienen externamente. </a:t>
            </a:r>
          </a:p>
        </p:txBody>
      </p:sp>
    </p:spTree>
    <p:extLst>
      <p:ext uri="{BB962C8B-B14F-4D97-AF65-F5344CB8AC3E}">
        <p14:creationId xmlns:p14="http://schemas.microsoft.com/office/powerpoint/2010/main" val="3505305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0" y="-25400"/>
            <a:ext cx="12191999" cy="1690688"/>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3600" b="1"/>
              <a:t>Tabla de ponderaciones para EI, EQ Y EO. </a:t>
            </a:r>
            <a:endParaRPr lang="es-MX" sz="3600"/>
          </a:p>
        </p:txBody>
      </p:sp>
      <p:sp>
        <p:nvSpPr>
          <p:cNvPr id="7" name="Rectángulo 6"/>
          <p:cNvSpPr/>
          <p:nvPr/>
        </p:nvSpPr>
        <p:spPr>
          <a:xfrm>
            <a:off x="0" y="1665288"/>
            <a:ext cx="12191997" cy="5230812"/>
          </a:xfrm>
          <a:prstGeom prst="rect">
            <a:avLst/>
          </a:prstGeom>
          <a:solidFill>
            <a:srgbClr val="C0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2800"/>
              <a:t>Una vez obtenido los diferentes elementos del sistema se utilizan las siguientes tablas para asignar pesos en función del número de atributos que tengan y el número de archivos a los que afecta. </a:t>
            </a:r>
          </a:p>
        </p:txBody>
      </p:sp>
    </p:spTree>
    <p:extLst>
      <p:ext uri="{BB962C8B-B14F-4D97-AF65-F5344CB8AC3E}">
        <p14:creationId xmlns:p14="http://schemas.microsoft.com/office/powerpoint/2010/main" val="345156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0" y="0"/>
            <a:ext cx="12191999" cy="1690688"/>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3200" b="1" dirty="0" smtClean="0"/>
              <a:t>Métodos de puntos de función distintos de IFPUG-FPA</a:t>
            </a:r>
            <a:endParaRPr lang="es-MX" sz="6000" b="1" dirty="0"/>
          </a:p>
        </p:txBody>
      </p:sp>
      <p:sp>
        <p:nvSpPr>
          <p:cNvPr id="7" name="Rectángulo 6"/>
          <p:cNvSpPr/>
          <p:nvPr/>
        </p:nvSpPr>
        <p:spPr>
          <a:xfrm>
            <a:off x="0" y="1690688"/>
            <a:ext cx="12191999" cy="5167312"/>
          </a:xfrm>
          <a:prstGeom prst="rect">
            <a:avLst/>
          </a:prstGeom>
          <a:solidFill>
            <a:srgbClr val="C0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2800" b="1"/>
              <a:t>NESMA:</a:t>
            </a:r>
            <a:r>
              <a:rPr lang="es-MX" sz="2800"/>
              <a:t> Método definido por la Netherlands Software Metrics Association.</a:t>
            </a:r>
          </a:p>
          <a:p>
            <a:r>
              <a:rPr lang="es-MX" sz="2800" b="1"/>
              <a:t>MkII:</a:t>
            </a:r>
            <a:r>
              <a:rPr lang="es-MX" sz="2800"/>
              <a:t> Método definido por el United Kingdom Software Metrics Association.</a:t>
            </a:r>
          </a:p>
          <a:p>
            <a:r>
              <a:rPr lang="es-MX" sz="2800" b="1"/>
              <a:t>COSMIC:</a:t>
            </a:r>
            <a:r>
              <a:rPr lang="es-MX" sz="2800"/>
              <a:t> Denominado Full Function Points o COSMIC-FFP, fue desarrollado por el Common Software Metrics Internacional Consortium.</a:t>
            </a:r>
          </a:p>
          <a:p>
            <a:r>
              <a:rPr lang="es-MX" sz="2800" b="1"/>
              <a:t>FiSMA: </a:t>
            </a:r>
            <a:r>
              <a:rPr lang="es-MX" sz="2800"/>
              <a:t>De la asociación finlandesa de medición de software.</a:t>
            </a:r>
          </a:p>
        </p:txBody>
      </p:sp>
    </p:spTree>
    <p:extLst>
      <p:ext uri="{BB962C8B-B14F-4D97-AF65-F5344CB8AC3E}">
        <p14:creationId xmlns:p14="http://schemas.microsoft.com/office/powerpoint/2010/main" val="575612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0" y="0"/>
            <a:ext cx="12191999" cy="1690688"/>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3600" b="1"/>
              <a:t>¿Como se estima software con el método de puntos de función (Ejemplo)?</a:t>
            </a:r>
            <a:endParaRPr lang="es-MX" sz="6600" b="1" dirty="0"/>
          </a:p>
        </p:txBody>
      </p:sp>
      <p:sp>
        <p:nvSpPr>
          <p:cNvPr id="7" name="Rectángulo 6"/>
          <p:cNvSpPr/>
          <p:nvPr/>
        </p:nvSpPr>
        <p:spPr>
          <a:xfrm>
            <a:off x="0" y="1690688"/>
            <a:ext cx="12191997" cy="5167312"/>
          </a:xfrm>
          <a:prstGeom prst="rect">
            <a:avLst/>
          </a:prstGeom>
          <a:solidFill>
            <a:srgbClr val="C0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2000" dirty="0"/>
              <a:t>Ahora pongamos un ejemplo sencillo de estimación de proyectos de software por puntos de función:</a:t>
            </a:r>
            <a:br>
              <a:rPr lang="es-MX" sz="2000" dirty="0"/>
            </a:br>
            <a:r>
              <a:rPr lang="es-MX" sz="2000" dirty="0"/>
              <a:t/>
            </a:r>
            <a:br>
              <a:rPr lang="es-MX" sz="2000" dirty="0"/>
            </a:br>
            <a:r>
              <a:rPr lang="es-MX" sz="2000" b="1" dirty="0"/>
              <a:t>Componentes de software a desarrollar</a:t>
            </a:r>
            <a:r>
              <a:rPr lang="es-MX" sz="2000" dirty="0"/>
              <a:t/>
            </a:r>
            <a:br>
              <a:rPr lang="es-MX" sz="2000" dirty="0"/>
            </a:br>
            <a:r>
              <a:rPr lang="es-MX" sz="2000" dirty="0"/>
              <a:t/>
            </a:r>
            <a:br>
              <a:rPr lang="es-MX" sz="2000" dirty="0"/>
            </a:br>
            <a:r>
              <a:rPr lang="es-MX" sz="2000" dirty="0"/>
              <a:t>Supongamos que como Analista de sistemas, has realizado la ingeniería de requisitos de una nueva funcionalidad para un sistema determinado. Estas nuevas funcionalidades son:</a:t>
            </a:r>
          </a:p>
          <a:p>
            <a:r>
              <a:rPr lang="es-MX" sz="2000" dirty="0"/>
              <a:t/>
            </a:r>
            <a:br>
              <a:rPr lang="es-MX" sz="2000" dirty="0"/>
            </a:br>
            <a:endParaRPr lang="es-MX" sz="2000" dirty="0"/>
          </a:p>
          <a:p>
            <a:r>
              <a:rPr lang="es-MX" sz="2000" dirty="0"/>
              <a:t>Ingresar nuevos clientes en la aplicación.</a:t>
            </a:r>
          </a:p>
          <a:p>
            <a:r>
              <a:rPr lang="es-MX" sz="2000" dirty="0"/>
              <a:t>Modificar clientes existentes.</a:t>
            </a:r>
          </a:p>
          <a:p>
            <a:r>
              <a:rPr lang="es-MX" sz="2000" dirty="0"/>
              <a:t>Producir un listado de clientes.</a:t>
            </a:r>
          </a:p>
          <a:p>
            <a:r>
              <a:rPr lang="es-MX" sz="2000" dirty="0"/>
              <a:t>Producir un reporte con el número de clientes por país de origen.</a:t>
            </a:r>
          </a:p>
        </p:txBody>
      </p:sp>
    </p:spTree>
    <p:extLst>
      <p:ext uri="{BB962C8B-B14F-4D97-AF65-F5344CB8AC3E}">
        <p14:creationId xmlns:p14="http://schemas.microsoft.com/office/powerpoint/2010/main" val="930318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0" y="0"/>
            <a:ext cx="12191999" cy="1690688"/>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3600" b="1" dirty="0"/>
              <a:t>¿En que me puede ayudar el método de puntos de función?</a:t>
            </a:r>
            <a:endParaRPr lang="es-MX" sz="6600" b="1" dirty="0"/>
          </a:p>
        </p:txBody>
      </p:sp>
      <p:sp>
        <p:nvSpPr>
          <p:cNvPr id="7" name="Rectángulo 6"/>
          <p:cNvSpPr/>
          <p:nvPr/>
        </p:nvSpPr>
        <p:spPr>
          <a:xfrm>
            <a:off x="0" y="1690688"/>
            <a:ext cx="12191997" cy="5167312"/>
          </a:xfrm>
          <a:prstGeom prst="rect">
            <a:avLst/>
          </a:prstGeom>
          <a:solidFill>
            <a:srgbClr val="C0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Como </a:t>
            </a:r>
            <a:r>
              <a:rPr lang="es-MX" b="1" dirty="0"/>
              <a:t>Analista de sistemas (o Ingeniero en sistemas)</a:t>
            </a:r>
            <a:r>
              <a:rPr lang="es-MX" dirty="0"/>
              <a:t> pueden solicitarte estimaciones de esfuerzo, recursos y tiempo para desarrollar los requerimientos que estas analizando en tu ingeniería de requisitos. Los puntos de función pueden ayudarte a medir el tamaño del software de forma rápida y confiable, basadas en un modelo paramétrico y no subjetividades.</a:t>
            </a:r>
            <a:r>
              <a:rPr lang="es-MX" sz="2000" dirty="0"/>
              <a:t/>
            </a:r>
            <a:br>
              <a:rPr lang="es-MX" sz="2000" dirty="0"/>
            </a:br>
            <a:r>
              <a:rPr lang="es-MX" sz="2000" dirty="0"/>
              <a:t/>
            </a:r>
            <a:br>
              <a:rPr lang="es-MX" sz="2000" dirty="0"/>
            </a:br>
            <a:r>
              <a:rPr lang="es-MX" dirty="0"/>
              <a:t>Como </a:t>
            </a:r>
            <a:r>
              <a:rPr lang="es-MX" b="1" dirty="0"/>
              <a:t>desarrollador de software (o programador)</a:t>
            </a:r>
            <a:r>
              <a:rPr lang="es-MX" dirty="0"/>
              <a:t> con frecuencia te preguntarán cuánto tiempo tomará realizar el desarrollo de uno o varios requisitos. Puedes usar el método de puntos de función para medir el tamaño del desarrollo a partir de sus componentes y funcionalidades. Conociendo el tamaño puedes decirle a tu supervisor, líder técnico o gerente cuanto tiempo tomará el desarrollo, y el número que proporciones será más confiable que el que hubieras producido con una apreciación general de la funcionalidad.</a:t>
            </a:r>
            <a:r>
              <a:rPr lang="es-MX" sz="2000" dirty="0"/>
              <a:t/>
            </a:r>
            <a:br>
              <a:rPr lang="es-MX" sz="2000" dirty="0"/>
            </a:br>
            <a:r>
              <a:rPr lang="es-MX" sz="2000" dirty="0"/>
              <a:t/>
            </a:r>
            <a:br>
              <a:rPr lang="es-MX" sz="2000" dirty="0"/>
            </a:br>
            <a:r>
              <a:rPr lang="es-MX" dirty="0"/>
              <a:t>En la </a:t>
            </a:r>
            <a:r>
              <a:rPr lang="es-MX" b="1" dirty="0"/>
              <a:t>Gestión de proyectos</a:t>
            </a:r>
            <a:r>
              <a:rPr lang="es-MX" dirty="0"/>
              <a:t>, el método de puntos de función puede ayudar en la estimación de tiempos y costos. Los puntos función proporcionan una forma fiable de determinar el tamaño del software a partir de la definición de su alcance. Luego con estas mediciones puedes establecer la relación de puntos de función con los días que tomará desarrollar cada componente, produciendo así estimado de tiempo, costos y presupuesto.</a:t>
            </a:r>
            <a:endParaRPr lang="es-MX" sz="2000" dirty="0"/>
          </a:p>
        </p:txBody>
      </p:sp>
    </p:spTree>
    <p:extLst>
      <p:ext uri="{BB962C8B-B14F-4D97-AF65-F5344CB8AC3E}">
        <p14:creationId xmlns:p14="http://schemas.microsoft.com/office/powerpoint/2010/main" val="2116923592"/>
      </p:ext>
    </p:extLst>
  </p:cSld>
  <p:clrMapOvr>
    <a:masterClrMapping/>
  </p:clrMapOvr>
</p:sld>
</file>

<file path=ppt/theme/theme1.xml><?xml version="1.0" encoding="utf-8"?>
<a:theme xmlns:a="http://schemas.openxmlformats.org/drawingml/2006/main" name="1033">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1033</Template>
  <TotalTime>59</TotalTime>
  <Words>282</Words>
  <Application>Microsoft Office PowerPoint</Application>
  <PresentationFormat>Panorámica</PresentationFormat>
  <Paragraphs>39</Paragraphs>
  <Slides>9</Slides>
  <Notes>0</Notes>
  <HiddenSlides>0</HiddenSlides>
  <MMClips>0</MMClips>
  <ScaleCrop>false</ScaleCrop>
  <HeadingPairs>
    <vt:vector size="6" baseType="variant">
      <vt:variant>
        <vt:lpstr>Fuentes usadas</vt:lpstr>
      </vt:variant>
      <vt:variant>
        <vt:i4>1</vt:i4>
      </vt:variant>
      <vt:variant>
        <vt:lpstr>Tema</vt:lpstr>
      </vt:variant>
      <vt:variant>
        <vt:i4>1</vt:i4>
      </vt:variant>
      <vt:variant>
        <vt:lpstr>Títulos de diapositiva</vt:lpstr>
      </vt:variant>
      <vt:variant>
        <vt:i4>9</vt:i4>
      </vt:variant>
    </vt:vector>
  </HeadingPairs>
  <TitlesOfParts>
    <vt:vector size="11" baseType="lpstr">
      <vt:lpstr>Arial</vt:lpstr>
      <vt:lpstr>1033</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Sergio Alejandro</dc:creator>
  <cp:lastModifiedBy>Windows 7 (U) TI</cp:lastModifiedBy>
  <cp:revision>10</cp:revision>
  <dcterms:created xsi:type="dcterms:W3CDTF">2017-12-27T18:24:13Z</dcterms:created>
  <dcterms:modified xsi:type="dcterms:W3CDTF">2018-01-05T21:23:23Z</dcterms:modified>
</cp:coreProperties>
</file>