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Marcador de fecha 3"/>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5" name="Marcador de pie de página 4"/>
          <p:cNvSpPr>
            <a:spLocks noGrp="1"/>
          </p:cNvSpPr>
          <p:nvPr>
            <p:ph type="ftr" sz="quarter" idx="11"/>
          </p:nvPr>
        </p:nvSpPr>
        <p:spPr/>
        <p:txBody>
          <a:bodyPr/>
          <a:lstStyle>
            <a:lvl1pPr>
              <a:defRPr/>
            </a:lvl1pPr>
          </a:lstStyle>
          <a:p>
            <a:endParaRPr lang="es-US"/>
          </a:p>
        </p:txBody>
      </p:sp>
      <p:sp>
        <p:nvSpPr>
          <p:cNvPr id="6" name="Marcador de número de diapositiva 5"/>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1009758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5" name="Marcador de pie de página 4"/>
          <p:cNvSpPr>
            <a:spLocks noGrp="1"/>
          </p:cNvSpPr>
          <p:nvPr>
            <p:ph type="ftr" sz="quarter" idx="11"/>
          </p:nvPr>
        </p:nvSpPr>
        <p:spPr/>
        <p:txBody>
          <a:bodyPr/>
          <a:lstStyle>
            <a:lvl1pPr>
              <a:defRPr/>
            </a:lvl1pPr>
          </a:lstStyle>
          <a:p>
            <a:endParaRPr lang="es-US"/>
          </a:p>
        </p:txBody>
      </p:sp>
      <p:sp>
        <p:nvSpPr>
          <p:cNvPr id="6" name="Marcador de número de diapositiva 5"/>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264346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5" name="Marcador de pie de página 4"/>
          <p:cNvSpPr>
            <a:spLocks noGrp="1"/>
          </p:cNvSpPr>
          <p:nvPr>
            <p:ph type="ftr" sz="quarter" idx="11"/>
          </p:nvPr>
        </p:nvSpPr>
        <p:spPr/>
        <p:txBody>
          <a:bodyPr/>
          <a:lstStyle>
            <a:lvl1pPr>
              <a:defRPr/>
            </a:lvl1pPr>
          </a:lstStyle>
          <a:p>
            <a:endParaRPr lang="es-US"/>
          </a:p>
        </p:txBody>
      </p:sp>
      <p:sp>
        <p:nvSpPr>
          <p:cNvPr id="6" name="Marcador de número de diapositiva 5"/>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7714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5" name="Marcador de pie de página 4"/>
          <p:cNvSpPr>
            <a:spLocks noGrp="1"/>
          </p:cNvSpPr>
          <p:nvPr>
            <p:ph type="ftr" sz="quarter" idx="11"/>
          </p:nvPr>
        </p:nvSpPr>
        <p:spPr/>
        <p:txBody>
          <a:bodyPr/>
          <a:lstStyle>
            <a:lvl1pPr>
              <a:defRPr/>
            </a:lvl1pPr>
          </a:lstStyle>
          <a:p>
            <a:endParaRPr lang="es-US"/>
          </a:p>
        </p:txBody>
      </p:sp>
      <p:sp>
        <p:nvSpPr>
          <p:cNvPr id="6" name="Marcador de número de diapositiva 5"/>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351824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Marcador de fecha 3"/>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5" name="Marcador de pie de página 4"/>
          <p:cNvSpPr>
            <a:spLocks noGrp="1"/>
          </p:cNvSpPr>
          <p:nvPr>
            <p:ph type="ftr" sz="quarter" idx="11"/>
          </p:nvPr>
        </p:nvSpPr>
        <p:spPr/>
        <p:txBody>
          <a:bodyPr/>
          <a:lstStyle>
            <a:lvl1pPr>
              <a:defRPr/>
            </a:lvl1pPr>
          </a:lstStyle>
          <a:p>
            <a:endParaRPr lang="es-US"/>
          </a:p>
        </p:txBody>
      </p:sp>
      <p:sp>
        <p:nvSpPr>
          <p:cNvPr id="6" name="Marcador de número de diapositiva 5"/>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1397452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609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6197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fecha 4"/>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6" name="Marcador de pie de página 5"/>
          <p:cNvSpPr>
            <a:spLocks noGrp="1"/>
          </p:cNvSpPr>
          <p:nvPr>
            <p:ph type="ftr" sz="quarter" idx="11"/>
          </p:nvPr>
        </p:nvSpPr>
        <p:spPr/>
        <p:txBody>
          <a:bodyPr/>
          <a:lstStyle>
            <a:lvl1pPr>
              <a:defRPr/>
            </a:lvl1pPr>
          </a:lstStyle>
          <a:p>
            <a:endParaRPr lang="es-US"/>
          </a:p>
        </p:txBody>
      </p:sp>
      <p:sp>
        <p:nvSpPr>
          <p:cNvPr id="7" name="Marcador de número de diapositiva 6"/>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1578936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Marcador de fecha 6"/>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8" name="Marcador de pie de página 7"/>
          <p:cNvSpPr>
            <a:spLocks noGrp="1"/>
          </p:cNvSpPr>
          <p:nvPr>
            <p:ph type="ftr" sz="quarter" idx="11"/>
          </p:nvPr>
        </p:nvSpPr>
        <p:spPr/>
        <p:txBody>
          <a:bodyPr/>
          <a:lstStyle>
            <a:lvl1pPr>
              <a:defRPr/>
            </a:lvl1pPr>
          </a:lstStyle>
          <a:p>
            <a:endParaRPr lang="es-US"/>
          </a:p>
        </p:txBody>
      </p:sp>
      <p:sp>
        <p:nvSpPr>
          <p:cNvPr id="9" name="Marcador de número de diapositiva 8"/>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358598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fecha 2"/>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4" name="Marcador de pie de página 3"/>
          <p:cNvSpPr>
            <a:spLocks noGrp="1"/>
          </p:cNvSpPr>
          <p:nvPr>
            <p:ph type="ftr" sz="quarter" idx="11"/>
          </p:nvPr>
        </p:nvSpPr>
        <p:spPr/>
        <p:txBody>
          <a:bodyPr/>
          <a:lstStyle>
            <a:lvl1pPr>
              <a:defRPr/>
            </a:lvl1pPr>
          </a:lstStyle>
          <a:p>
            <a:endParaRPr lang="es-US"/>
          </a:p>
        </p:txBody>
      </p:sp>
      <p:sp>
        <p:nvSpPr>
          <p:cNvPr id="5" name="Marcador de número de diapositiva 4"/>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1905940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3" name="Marcador de pie de página 2"/>
          <p:cNvSpPr>
            <a:spLocks noGrp="1"/>
          </p:cNvSpPr>
          <p:nvPr>
            <p:ph type="ftr" sz="quarter" idx="11"/>
          </p:nvPr>
        </p:nvSpPr>
        <p:spPr/>
        <p:txBody>
          <a:bodyPr/>
          <a:lstStyle>
            <a:lvl1pPr>
              <a:defRPr/>
            </a:lvl1pPr>
          </a:lstStyle>
          <a:p>
            <a:endParaRPr lang="es-US"/>
          </a:p>
        </p:txBody>
      </p:sp>
      <p:sp>
        <p:nvSpPr>
          <p:cNvPr id="4" name="Marcador de número de diapositiva 3"/>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32717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6" name="Marcador de pie de página 5"/>
          <p:cNvSpPr>
            <a:spLocks noGrp="1"/>
          </p:cNvSpPr>
          <p:nvPr>
            <p:ph type="ftr" sz="quarter" idx="11"/>
          </p:nvPr>
        </p:nvSpPr>
        <p:spPr/>
        <p:txBody>
          <a:bodyPr/>
          <a:lstStyle>
            <a:lvl1pPr>
              <a:defRPr/>
            </a:lvl1pPr>
          </a:lstStyle>
          <a:p>
            <a:endParaRPr lang="es-US"/>
          </a:p>
        </p:txBody>
      </p:sp>
      <p:sp>
        <p:nvSpPr>
          <p:cNvPr id="7" name="Marcador de número de diapositiva 6"/>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922411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fld id="{C36A6F6C-FBB7-4805-8AB0-D29862AB2FB2}" type="datetimeFigureOut">
              <a:rPr lang="es-US" smtClean="0"/>
              <a:t>1/3/2018</a:t>
            </a:fld>
            <a:endParaRPr lang="es-US"/>
          </a:p>
        </p:txBody>
      </p:sp>
      <p:sp>
        <p:nvSpPr>
          <p:cNvPr id="6" name="Marcador de pie de página 5"/>
          <p:cNvSpPr>
            <a:spLocks noGrp="1"/>
          </p:cNvSpPr>
          <p:nvPr>
            <p:ph type="ftr" sz="quarter" idx="11"/>
          </p:nvPr>
        </p:nvSpPr>
        <p:spPr/>
        <p:txBody>
          <a:bodyPr/>
          <a:lstStyle>
            <a:lvl1pPr>
              <a:defRPr/>
            </a:lvl1pPr>
          </a:lstStyle>
          <a:p>
            <a:endParaRPr lang="es-US"/>
          </a:p>
        </p:txBody>
      </p:sp>
      <p:sp>
        <p:nvSpPr>
          <p:cNvPr id="7" name="Marcador de número de diapositiva 6"/>
          <p:cNvSpPr>
            <a:spLocks noGrp="1"/>
          </p:cNvSpPr>
          <p:nvPr>
            <p:ph type="sldNum" sz="quarter" idx="12"/>
          </p:nvPr>
        </p:nvSpPr>
        <p:spPr/>
        <p:txBody>
          <a:bodyPr/>
          <a:lstStyle>
            <a:lvl1pPr>
              <a:defRPr/>
            </a:lvl1pPr>
          </a:lstStyle>
          <a:p>
            <a:fld id="{EFD1BC33-42CC-4CC4-B0FF-1BD76F18AFA2}" type="slidenum">
              <a:rPr lang="es-US" smtClean="0"/>
              <a:t>‹Nº›</a:t>
            </a:fld>
            <a:endParaRPr lang="es-US"/>
          </a:p>
        </p:txBody>
      </p:sp>
    </p:spTree>
    <p:extLst>
      <p:ext uri="{BB962C8B-B14F-4D97-AF65-F5344CB8AC3E}">
        <p14:creationId xmlns:p14="http://schemas.microsoft.com/office/powerpoint/2010/main" val="120244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C36A6F6C-FBB7-4805-8AB0-D29862AB2FB2}" type="datetimeFigureOut">
              <a:rPr lang="es-US" smtClean="0"/>
              <a:t>1/3/2018</a:t>
            </a:fld>
            <a:endParaRPr lang="es-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FD1BC33-42CC-4CC4-B0FF-1BD76F18AFA2}" type="slidenum">
              <a:rPr lang="es-US" smtClean="0"/>
              <a:t>‹Nº›</a:t>
            </a:fld>
            <a:endParaRPr lang="es-US"/>
          </a:p>
        </p:txBody>
      </p:sp>
    </p:spTree>
    <p:extLst>
      <p:ext uri="{BB962C8B-B14F-4D97-AF65-F5344CB8AC3E}">
        <p14:creationId xmlns:p14="http://schemas.microsoft.com/office/powerpoint/2010/main" val="4066191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modelosdegestiondelacalidad.blogspot.mx/" TargetMode="External"/><Relationship Id="rId2" Type="http://schemas.openxmlformats.org/officeDocument/2006/relationships/hyperlink" Target="http://desarrollosoftware.webnode.es/unidad-v-modelos-para-el-aseguramiento-de-la-calidad-del-software/" TargetMode="External"/><Relationship Id="rId1" Type="http://schemas.openxmlformats.org/officeDocument/2006/relationships/slideLayout" Target="../slideLayouts/slideLayout2.xml"/><Relationship Id="rId5" Type="http://schemas.openxmlformats.org/officeDocument/2006/relationships/hyperlink" Target="https://sg.com.mx/content/view/572" TargetMode="External"/><Relationship Id="rId4" Type="http://schemas.openxmlformats.org/officeDocument/2006/relationships/hyperlink" Target="http://fernandoarciniega.com/normas-y-estandares-de-calidad-para-el-desarrollo-de-softwar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desarrollosoftware.webnode.es/unidad-v-modelos-para-el-aseguramiento-de-la-calidad-del-software/?utm_source=copy&amp;utm_medium=paste&amp;utm_campaign=copypaste&amp;utm_content=http%3A%2F%2Fdesarrollosoftware.webnode.es%2Funidad-v-modelos-para-el-aseguramiento-de-la-calidad-del-software%2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sz="5400" i="1" dirty="0" smtClean="0">
                <a:solidFill>
                  <a:schemeClr val="accent6">
                    <a:lumMod val="75000"/>
                  </a:schemeClr>
                </a:solidFill>
              </a:rPr>
              <a:t>Modelos para el Aseguramiento de Software</a:t>
            </a:r>
            <a:endParaRPr lang="es-US" sz="5400" i="1" dirty="0">
              <a:solidFill>
                <a:schemeClr val="accent6">
                  <a:lumMod val="75000"/>
                </a:schemeClr>
              </a:solidFill>
            </a:endParaRPr>
          </a:p>
        </p:txBody>
      </p:sp>
      <p:sp>
        <p:nvSpPr>
          <p:cNvPr id="3" name="Subtítulo 2"/>
          <p:cNvSpPr>
            <a:spLocks noGrp="1"/>
          </p:cNvSpPr>
          <p:nvPr>
            <p:ph type="subTitle" idx="1"/>
          </p:nvPr>
        </p:nvSpPr>
        <p:spPr/>
        <p:txBody>
          <a:bodyPr/>
          <a:lstStyle/>
          <a:p>
            <a:r>
              <a:rPr lang="es-US" dirty="0" smtClean="0">
                <a:solidFill>
                  <a:schemeClr val="accent6">
                    <a:lumMod val="75000"/>
                  </a:schemeClr>
                </a:solidFill>
              </a:rPr>
              <a:t>Calidad en el desarrollo de Software</a:t>
            </a:r>
            <a:endParaRPr lang="es-US" dirty="0">
              <a:solidFill>
                <a:schemeClr val="accent6">
                  <a:lumMod val="75000"/>
                </a:schemeClr>
              </a:solidFill>
            </a:endParaRPr>
          </a:p>
        </p:txBody>
      </p:sp>
    </p:spTree>
    <p:extLst>
      <p:ext uri="{BB962C8B-B14F-4D97-AF65-F5344CB8AC3E}">
        <p14:creationId xmlns:p14="http://schemas.microsoft.com/office/powerpoint/2010/main" val="108266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b="1" i="1" dirty="0" err="1" smtClean="0">
                <a:solidFill>
                  <a:schemeClr val="accent6">
                    <a:lumMod val="75000"/>
                  </a:schemeClr>
                </a:solidFill>
              </a:rPr>
              <a:t>Capability</a:t>
            </a:r>
            <a:r>
              <a:rPr lang="es-US" b="1" i="1" dirty="0" smtClean="0">
                <a:solidFill>
                  <a:schemeClr val="accent6">
                    <a:lumMod val="75000"/>
                  </a:schemeClr>
                </a:solidFill>
              </a:rPr>
              <a:t> </a:t>
            </a:r>
            <a:r>
              <a:rPr lang="es-US" b="1" i="1" dirty="0" err="1" smtClean="0">
                <a:solidFill>
                  <a:schemeClr val="accent6">
                    <a:lumMod val="75000"/>
                  </a:schemeClr>
                </a:solidFill>
              </a:rPr>
              <a:t>Maturity</a:t>
            </a:r>
            <a:r>
              <a:rPr lang="es-US" b="1" i="1" dirty="0" smtClean="0">
                <a:solidFill>
                  <a:schemeClr val="accent6">
                    <a:lumMod val="75000"/>
                  </a:schemeClr>
                </a:solidFill>
              </a:rPr>
              <a:t> </a:t>
            </a:r>
            <a:r>
              <a:rPr lang="es-US" b="1" i="1" dirty="0" err="1" smtClean="0">
                <a:solidFill>
                  <a:schemeClr val="accent6">
                    <a:lumMod val="75000"/>
                  </a:schemeClr>
                </a:solidFill>
              </a:rPr>
              <a:t>Model</a:t>
            </a:r>
            <a:r>
              <a:rPr lang="es-US" b="1" i="1" dirty="0" smtClean="0">
                <a:solidFill>
                  <a:schemeClr val="accent6">
                    <a:lumMod val="75000"/>
                  </a:schemeClr>
                </a:solidFill>
              </a:rPr>
              <a:t> </a:t>
            </a:r>
            <a:r>
              <a:rPr lang="es-US" b="1" i="1" dirty="0" err="1" smtClean="0">
                <a:solidFill>
                  <a:schemeClr val="accent6">
                    <a:lumMod val="75000"/>
                  </a:schemeClr>
                </a:solidFill>
              </a:rPr>
              <a:t>Integration</a:t>
            </a:r>
            <a:endParaRPr lang="es-US" i="1" dirty="0">
              <a:solidFill>
                <a:schemeClr val="accent6">
                  <a:lumMod val="75000"/>
                </a:schemeClr>
              </a:solidFill>
            </a:endParaRPr>
          </a:p>
        </p:txBody>
      </p:sp>
      <p:sp>
        <p:nvSpPr>
          <p:cNvPr id="3" name="Subtítulo 2"/>
          <p:cNvSpPr>
            <a:spLocks noGrp="1"/>
          </p:cNvSpPr>
          <p:nvPr>
            <p:ph type="subTitle" idx="1"/>
          </p:nvPr>
        </p:nvSpPr>
        <p:spPr/>
        <p:txBody>
          <a:bodyPr/>
          <a:lstStyle/>
          <a:p>
            <a:r>
              <a:rPr lang="es-US" i="1" dirty="0" smtClean="0">
                <a:solidFill>
                  <a:schemeClr val="accent6">
                    <a:lumMod val="75000"/>
                  </a:schemeClr>
                </a:solidFill>
              </a:rPr>
              <a:t>Modelos de aseguramiento de software </a:t>
            </a:r>
            <a:endParaRPr lang="es-US" i="1" dirty="0">
              <a:solidFill>
                <a:schemeClr val="accent6">
                  <a:lumMod val="75000"/>
                </a:schemeClr>
              </a:solidFill>
            </a:endParaRPr>
          </a:p>
        </p:txBody>
      </p:sp>
    </p:spTree>
    <p:extLst>
      <p:ext uri="{BB962C8B-B14F-4D97-AF65-F5344CB8AC3E}">
        <p14:creationId xmlns:p14="http://schemas.microsoft.com/office/powerpoint/2010/main" val="1902539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6600" y="427038"/>
            <a:ext cx="10972800" cy="1143000"/>
          </a:xfrm>
        </p:spPr>
        <p:txBody>
          <a:bodyPr/>
          <a:lstStyle/>
          <a:p>
            <a:r>
              <a:rPr lang="es-US" i="1" dirty="0" err="1" smtClean="0">
                <a:solidFill>
                  <a:schemeClr val="accent6">
                    <a:lumMod val="75000"/>
                  </a:schemeClr>
                </a:solidFill>
              </a:rPr>
              <a:t>Capability</a:t>
            </a:r>
            <a:r>
              <a:rPr lang="es-US" i="1" dirty="0" smtClean="0">
                <a:solidFill>
                  <a:schemeClr val="accent6">
                    <a:lumMod val="75000"/>
                  </a:schemeClr>
                </a:solidFill>
              </a:rPr>
              <a:t> </a:t>
            </a:r>
            <a:r>
              <a:rPr lang="es-US" i="1" dirty="0" err="1" smtClean="0">
                <a:solidFill>
                  <a:schemeClr val="accent6">
                    <a:lumMod val="75000"/>
                  </a:schemeClr>
                </a:solidFill>
              </a:rPr>
              <a:t>Maturity</a:t>
            </a:r>
            <a:r>
              <a:rPr lang="es-US" i="1" dirty="0" smtClean="0">
                <a:solidFill>
                  <a:schemeClr val="accent6">
                    <a:lumMod val="75000"/>
                  </a:schemeClr>
                </a:solidFill>
              </a:rPr>
              <a:t> </a:t>
            </a:r>
            <a:r>
              <a:rPr lang="es-US" i="1" dirty="0" err="1" smtClean="0">
                <a:solidFill>
                  <a:schemeClr val="accent6">
                    <a:lumMod val="75000"/>
                  </a:schemeClr>
                </a:solidFill>
              </a:rPr>
              <a:t>Model</a:t>
            </a:r>
            <a:r>
              <a:rPr lang="es-US" i="1" dirty="0" smtClean="0">
                <a:solidFill>
                  <a:schemeClr val="accent6">
                    <a:lumMod val="75000"/>
                  </a:schemeClr>
                </a:solidFill>
              </a:rPr>
              <a:t> </a:t>
            </a:r>
            <a:r>
              <a:rPr lang="es-US" i="1" dirty="0" err="1" smtClean="0">
                <a:solidFill>
                  <a:schemeClr val="accent6">
                    <a:lumMod val="75000"/>
                  </a:schemeClr>
                </a:solidFill>
              </a:rPr>
              <a:t>Integration</a:t>
            </a:r>
            <a:endParaRPr lang="es-US" i="1" dirty="0">
              <a:solidFill>
                <a:schemeClr val="accent6">
                  <a:lumMod val="75000"/>
                </a:schemeClr>
              </a:solidFill>
            </a:endParaRPr>
          </a:p>
        </p:txBody>
      </p:sp>
      <p:sp>
        <p:nvSpPr>
          <p:cNvPr id="3" name="Marcador de contenido 2"/>
          <p:cNvSpPr>
            <a:spLocks noGrp="1"/>
          </p:cNvSpPr>
          <p:nvPr>
            <p:ph idx="1"/>
          </p:nvPr>
        </p:nvSpPr>
        <p:spPr>
          <a:xfrm>
            <a:off x="1358900" y="1892300"/>
            <a:ext cx="10223500" cy="4233864"/>
          </a:xfrm>
        </p:spPr>
        <p:txBody>
          <a:bodyPr/>
          <a:lstStyle/>
          <a:p>
            <a:pPr marL="0" indent="0">
              <a:buNone/>
            </a:pPr>
            <a:r>
              <a:rPr lang="es-US" dirty="0"/>
              <a:t>Integración de modelos de madurez de capacidades o </a:t>
            </a:r>
            <a:r>
              <a:rPr lang="es-US" dirty="0" err="1"/>
              <a:t>Capability</a:t>
            </a:r>
            <a:r>
              <a:rPr lang="es-US" dirty="0"/>
              <a:t> </a:t>
            </a:r>
            <a:r>
              <a:rPr lang="es-US" dirty="0" err="1"/>
              <a:t>maturity</a:t>
            </a:r>
            <a:r>
              <a:rPr lang="es-US" dirty="0"/>
              <a:t> </a:t>
            </a:r>
            <a:r>
              <a:rPr lang="es-US" dirty="0" err="1"/>
              <a:t>model</a:t>
            </a:r>
            <a:r>
              <a:rPr lang="es-US" dirty="0"/>
              <a:t> </a:t>
            </a:r>
            <a:r>
              <a:rPr lang="es-US" dirty="0" err="1"/>
              <a:t>integration</a:t>
            </a:r>
            <a:r>
              <a:rPr lang="es-US" dirty="0"/>
              <a:t> (CMMI) es un modelo para la mejora y evaluación de procesos para el desarrollo, mantenimiento y operación de sistemas de software.</a:t>
            </a:r>
            <a:br>
              <a:rPr lang="es-US" dirty="0"/>
            </a:br>
            <a:endParaRPr lang="es-US" dirty="0"/>
          </a:p>
        </p:txBody>
      </p:sp>
    </p:spTree>
    <p:extLst>
      <p:ext uri="{BB962C8B-B14F-4D97-AF65-F5344CB8AC3E}">
        <p14:creationId xmlns:p14="http://schemas.microsoft.com/office/powerpoint/2010/main" val="3743112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311400" y="152401"/>
            <a:ext cx="7251700" cy="6278562"/>
          </a:xfrm>
          <a:prstGeom prst="rect">
            <a:avLst/>
          </a:prstGeom>
        </p:spPr>
      </p:pic>
    </p:spTree>
    <p:extLst>
      <p:ext uri="{BB962C8B-B14F-4D97-AF65-F5344CB8AC3E}">
        <p14:creationId xmlns:p14="http://schemas.microsoft.com/office/powerpoint/2010/main" val="3241774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i="1" dirty="0" smtClean="0">
                <a:solidFill>
                  <a:schemeClr val="accent6">
                    <a:lumMod val="75000"/>
                  </a:schemeClr>
                </a:solidFill>
              </a:rPr>
              <a:t>Referencias</a:t>
            </a:r>
            <a:endParaRPr lang="es-US" i="1" dirty="0">
              <a:solidFill>
                <a:schemeClr val="accent6">
                  <a:lumMod val="75000"/>
                </a:schemeClr>
              </a:solidFill>
            </a:endParaRPr>
          </a:p>
        </p:txBody>
      </p:sp>
      <p:sp>
        <p:nvSpPr>
          <p:cNvPr id="3" name="Marcador de contenido 2"/>
          <p:cNvSpPr>
            <a:spLocks noGrp="1"/>
          </p:cNvSpPr>
          <p:nvPr>
            <p:ph idx="1"/>
          </p:nvPr>
        </p:nvSpPr>
        <p:spPr>
          <a:xfrm>
            <a:off x="1524000" y="1417638"/>
            <a:ext cx="10058400" cy="4195764"/>
          </a:xfrm>
        </p:spPr>
        <p:txBody>
          <a:bodyPr/>
          <a:lstStyle/>
          <a:p>
            <a:pPr marL="0" indent="0">
              <a:buNone/>
            </a:pPr>
            <a:r>
              <a:rPr lang="es-US" dirty="0" smtClean="0">
                <a:hlinkClick r:id="rId2"/>
              </a:rPr>
              <a:t>http://desarrollosoftware.webnode.es/unidad-v-modelos-para-el-aseguramiento-de-la-calidad-del-software/</a:t>
            </a:r>
            <a:endParaRPr lang="es-US" dirty="0" smtClean="0"/>
          </a:p>
          <a:p>
            <a:pPr marL="0" indent="0">
              <a:buNone/>
            </a:pPr>
            <a:r>
              <a:rPr lang="es-US" dirty="0" smtClean="0">
                <a:hlinkClick r:id="rId3"/>
              </a:rPr>
              <a:t>http://modelosdegestiondelacalidad.blogspot.mx/</a:t>
            </a:r>
            <a:endParaRPr lang="es-US" dirty="0" smtClean="0"/>
          </a:p>
          <a:p>
            <a:pPr marL="0" indent="0">
              <a:buNone/>
            </a:pPr>
            <a:r>
              <a:rPr lang="es-US" dirty="0" smtClean="0">
                <a:hlinkClick r:id="rId4"/>
              </a:rPr>
              <a:t>http://fernandoarciniega.com/normas-y-estandares-de-calidad-para-el-desarrollo-de-software/</a:t>
            </a:r>
            <a:endParaRPr lang="es-US" dirty="0" smtClean="0"/>
          </a:p>
          <a:p>
            <a:pPr marL="0" indent="0">
              <a:buNone/>
            </a:pPr>
            <a:r>
              <a:rPr lang="es-US" dirty="0" smtClean="0">
                <a:hlinkClick r:id="rId5"/>
              </a:rPr>
              <a:t>https://sg.com.mx/content/view/572</a:t>
            </a:r>
            <a:endParaRPr lang="es-US" dirty="0" smtClean="0"/>
          </a:p>
          <a:p>
            <a:pPr marL="0" indent="0">
              <a:buNone/>
            </a:pPr>
            <a:endParaRPr lang="es-US" dirty="0"/>
          </a:p>
        </p:txBody>
      </p:sp>
    </p:spTree>
    <p:extLst>
      <p:ext uri="{BB962C8B-B14F-4D97-AF65-F5344CB8AC3E}">
        <p14:creationId xmlns:p14="http://schemas.microsoft.com/office/powerpoint/2010/main" val="99010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i="1" dirty="0" smtClean="0">
                <a:solidFill>
                  <a:schemeClr val="accent6">
                    <a:lumMod val="75000"/>
                  </a:schemeClr>
                </a:solidFill>
              </a:rPr>
              <a:t>¿Qué es un modelo de calidad?</a:t>
            </a:r>
            <a:endParaRPr lang="es-US" i="1" dirty="0">
              <a:solidFill>
                <a:schemeClr val="accent6">
                  <a:lumMod val="75000"/>
                </a:schemeClr>
              </a:solidFill>
            </a:endParaRPr>
          </a:p>
        </p:txBody>
      </p:sp>
      <p:sp>
        <p:nvSpPr>
          <p:cNvPr id="3" name="Marcador de contenido 2"/>
          <p:cNvSpPr>
            <a:spLocks noGrp="1"/>
          </p:cNvSpPr>
          <p:nvPr>
            <p:ph idx="1"/>
          </p:nvPr>
        </p:nvSpPr>
        <p:spPr>
          <a:xfrm>
            <a:off x="927100" y="1765301"/>
            <a:ext cx="10972800" cy="4525963"/>
          </a:xfrm>
        </p:spPr>
        <p:txBody>
          <a:bodyPr/>
          <a:lstStyle/>
          <a:p>
            <a:pPr marL="0" indent="0">
              <a:buNone/>
            </a:pPr>
            <a:r>
              <a:rPr lang="es-US" sz="2000" dirty="0" smtClean="0"/>
              <a:t>Los Modelos de Calidad son herramientas que guían a las Organizaciones a la Mejora Continua y la Competitividad dando les especificaciones de que tipo de requisitos deben de implementar para poder brindar productos y servicios de alto nivel.</a:t>
            </a:r>
          </a:p>
          <a:p>
            <a:pPr marL="0" indent="0">
              <a:buNone/>
            </a:pPr>
            <a:endParaRPr lang="es-US" sz="2000" dirty="0" smtClean="0"/>
          </a:p>
          <a:p>
            <a:pPr marL="0" indent="0">
              <a:buNone/>
            </a:pPr>
            <a:r>
              <a:rPr lang="es-US" sz="2000" b="1" i="1" dirty="0" smtClean="0"/>
              <a:t>Existen varios tipos de modelos de calidad:</a:t>
            </a:r>
            <a:endParaRPr lang="es-US" sz="2000" b="1" i="1" dirty="0"/>
          </a:p>
          <a:p>
            <a:r>
              <a:rPr lang="es-US" sz="1800" dirty="0" smtClean="0"/>
              <a:t>Modelo de Dirección por Calidad 2006-2008 (SMCT)</a:t>
            </a:r>
          </a:p>
          <a:p>
            <a:r>
              <a:rPr lang="es-US" sz="1800" dirty="0" smtClean="0"/>
              <a:t>Modelo de Calidad para Gobiernos Municipales 2005</a:t>
            </a:r>
          </a:p>
          <a:p>
            <a:r>
              <a:rPr lang="es-US" sz="1800" dirty="0" smtClean="0"/>
              <a:t>Modelo Iberoamericano de </a:t>
            </a:r>
            <a:r>
              <a:rPr lang="es-US" sz="1800" dirty="0" err="1" smtClean="0"/>
              <a:t>Ecxelencia</a:t>
            </a:r>
            <a:r>
              <a:rPr lang="es-US" sz="1800" dirty="0" smtClean="0"/>
              <a:t> en la Gestión (FUNDIBEQ)</a:t>
            </a:r>
          </a:p>
          <a:p>
            <a:r>
              <a:rPr lang="es-US" sz="1800" dirty="0" smtClean="0"/>
              <a:t>Modelo de Excelencia de </a:t>
            </a:r>
            <a:r>
              <a:rPr lang="es-US" sz="1800" dirty="0" err="1" smtClean="0"/>
              <a:t>European</a:t>
            </a:r>
            <a:r>
              <a:rPr lang="es-US" sz="1800" dirty="0" smtClean="0"/>
              <a:t> </a:t>
            </a:r>
            <a:r>
              <a:rPr lang="es-US" sz="1800" dirty="0" err="1" smtClean="0"/>
              <a:t>Foundation</a:t>
            </a:r>
            <a:r>
              <a:rPr lang="es-US" sz="1800" dirty="0" smtClean="0"/>
              <a:t> </a:t>
            </a:r>
            <a:r>
              <a:rPr lang="es-US" sz="1800" dirty="0" err="1" smtClean="0"/>
              <a:t>Quality</a:t>
            </a:r>
            <a:r>
              <a:rPr lang="es-US" sz="1800" dirty="0" smtClean="0"/>
              <a:t> Management (EFQM)</a:t>
            </a:r>
          </a:p>
          <a:p>
            <a:r>
              <a:rPr lang="es-US" sz="1800" dirty="0" smtClean="0"/>
              <a:t>Modelo </a:t>
            </a:r>
            <a:r>
              <a:rPr lang="es-US" sz="1800" dirty="0" err="1" smtClean="0"/>
              <a:t>Shingo-Excellence</a:t>
            </a:r>
            <a:r>
              <a:rPr lang="es-US" sz="1800" dirty="0" smtClean="0"/>
              <a:t> in </a:t>
            </a:r>
            <a:r>
              <a:rPr lang="es-US" sz="1800" dirty="0" err="1" smtClean="0"/>
              <a:t>Manufacturing</a:t>
            </a:r>
            <a:r>
              <a:rPr lang="es-US" sz="1800" dirty="0" smtClean="0"/>
              <a:t> (E.U.A)</a:t>
            </a:r>
          </a:p>
          <a:p>
            <a:r>
              <a:rPr lang="es-US" sz="1800" dirty="0" smtClean="0"/>
              <a:t>Modelo </a:t>
            </a:r>
            <a:r>
              <a:rPr lang="es-US" sz="1800" dirty="0" err="1" smtClean="0"/>
              <a:t>Malcom</a:t>
            </a:r>
            <a:r>
              <a:rPr lang="es-US" sz="1800" dirty="0" smtClean="0"/>
              <a:t> </a:t>
            </a:r>
            <a:r>
              <a:rPr lang="es-US" sz="1800" dirty="0" err="1" smtClean="0"/>
              <a:t>Baldrige</a:t>
            </a:r>
            <a:r>
              <a:rPr lang="es-US" sz="1800" dirty="0" smtClean="0"/>
              <a:t> (E.U.A)</a:t>
            </a:r>
          </a:p>
          <a:p>
            <a:r>
              <a:rPr lang="es-US" sz="1800" dirty="0" smtClean="0"/>
              <a:t>Modelo Deming (Japón)</a:t>
            </a:r>
          </a:p>
          <a:p>
            <a:pPr marL="0" indent="0">
              <a:buNone/>
            </a:pPr>
            <a:endParaRPr lang="es-US" sz="2000" dirty="0"/>
          </a:p>
        </p:txBody>
      </p:sp>
    </p:spTree>
    <p:extLst>
      <p:ext uri="{BB962C8B-B14F-4D97-AF65-F5344CB8AC3E}">
        <p14:creationId xmlns:p14="http://schemas.microsoft.com/office/powerpoint/2010/main" val="348935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es-US" i="1" dirty="0" smtClean="0">
                <a:solidFill>
                  <a:schemeClr val="accent6">
                    <a:lumMod val="75000"/>
                  </a:schemeClr>
                </a:solidFill>
              </a:rPr>
              <a:t>MoPROSOFT</a:t>
            </a:r>
            <a:endParaRPr lang="es-US" i="1" dirty="0">
              <a:solidFill>
                <a:schemeClr val="accent6">
                  <a:lumMod val="75000"/>
                </a:schemeClr>
              </a:solidFill>
            </a:endParaRPr>
          </a:p>
        </p:txBody>
      </p:sp>
      <p:sp>
        <p:nvSpPr>
          <p:cNvPr id="5" name="Subtítulo 4"/>
          <p:cNvSpPr>
            <a:spLocks noGrp="1"/>
          </p:cNvSpPr>
          <p:nvPr>
            <p:ph type="subTitle" idx="1"/>
          </p:nvPr>
        </p:nvSpPr>
        <p:spPr/>
        <p:txBody>
          <a:bodyPr/>
          <a:lstStyle/>
          <a:p>
            <a:r>
              <a:rPr lang="es-US" i="1" dirty="0" smtClean="0">
                <a:solidFill>
                  <a:schemeClr val="accent6">
                    <a:lumMod val="75000"/>
                  </a:schemeClr>
                </a:solidFill>
              </a:rPr>
              <a:t>Modelos de aseguramiento de software</a:t>
            </a:r>
            <a:endParaRPr lang="es-US" i="1" dirty="0">
              <a:solidFill>
                <a:schemeClr val="accent6">
                  <a:lumMod val="75000"/>
                </a:schemeClr>
              </a:solidFill>
            </a:endParaRPr>
          </a:p>
        </p:txBody>
      </p:sp>
    </p:spTree>
    <p:extLst>
      <p:ext uri="{BB962C8B-B14F-4D97-AF65-F5344CB8AC3E}">
        <p14:creationId xmlns:p14="http://schemas.microsoft.com/office/powerpoint/2010/main" val="2640831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i="1" dirty="0" smtClean="0">
                <a:solidFill>
                  <a:schemeClr val="accent6">
                    <a:lumMod val="75000"/>
                  </a:schemeClr>
                </a:solidFill>
              </a:rPr>
              <a:t>¿Qué es el Moprosoft?</a:t>
            </a:r>
            <a:endParaRPr lang="es-US" i="1" dirty="0">
              <a:solidFill>
                <a:schemeClr val="accent6">
                  <a:lumMod val="75000"/>
                </a:schemeClr>
              </a:solidFill>
            </a:endParaRPr>
          </a:p>
        </p:txBody>
      </p:sp>
      <p:sp>
        <p:nvSpPr>
          <p:cNvPr id="3" name="Marcador de contenido 2"/>
          <p:cNvSpPr>
            <a:spLocks noGrp="1"/>
          </p:cNvSpPr>
          <p:nvPr>
            <p:ph idx="1"/>
          </p:nvPr>
        </p:nvSpPr>
        <p:spPr>
          <a:xfrm>
            <a:off x="1384300" y="1308100"/>
            <a:ext cx="9842500" cy="3941764"/>
          </a:xfrm>
        </p:spPr>
        <p:txBody>
          <a:bodyPr/>
          <a:lstStyle/>
          <a:p>
            <a:pPr marL="0" indent="0">
              <a:buNone/>
            </a:pPr>
            <a:r>
              <a:rPr lang="es-US" sz="2400" dirty="0"/>
              <a:t>En pocas palabras, es un conjunto de mejores prácticas para el desarrollo del software, aunque enfocado desde el punto de vista organizacional, no de programación de manera específica. Significa "Modelo de Procesos para la Industria del Software", y esta regulado, es decir, es oficialmente una norma mexicana.</a:t>
            </a:r>
            <a:br>
              <a:rPr lang="es-US" sz="2400" dirty="0"/>
            </a:br>
            <a:r>
              <a:rPr lang="es-US" sz="2400" dirty="0"/>
              <a:t/>
            </a:r>
            <a:br>
              <a:rPr lang="es-US" sz="2400" dirty="0"/>
            </a:br>
            <a:r>
              <a:rPr lang="es-US" sz="2400" dirty="0"/>
              <a:t>Leer más: </a:t>
            </a:r>
            <a:r>
              <a:rPr lang="es-US" sz="2400" dirty="0">
                <a:hlinkClick r:id="rId2"/>
              </a:rPr>
              <a:t>http://desarrollosoftware.webnode.es/unidad-v-modelos-para-el-aseguramiento-de-la-calidad-del-software/</a:t>
            </a:r>
            <a:endParaRPr lang="es-US" sz="2400" dirty="0"/>
          </a:p>
          <a:p>
            <a:pPr marL="0" indent="0">
              <a:buNone/>
            </a:pPr>
            <a:endParaRPr lang="es-US" sz="2400" dirty="0"/>
          </a:p>
        </p:txBody>
      </p:sp>
    </p:spTree>
    <p:extLst>
      <p:ext uri="{BB962C8B-B14F-4D97-AF65-F5344CB8AC3E}">
        <p14:creationId xmlns:p14="http://schemas.microsoft.com/office/powerpoint/2010/main" val="3076103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i="1" dirty="0" smtClean="0">
                <a:solidFill>
                  <a:schemeClr val="accent6">
                    <a:lumMod val="75000"/>
                  </a:schemeClr>
                </a:solidFill>
              </a:rPr>
              <a:t>Procesos del Modelo</a:t>
            </a:r>
            <a:endParaRPr lang="es-US" i="1" dirty="0">
              <a:solidFill>
                <a:schemeClr val="accent6">
                  <a:lumMod val="75000"/>
                </a:schemeClr>
              </a:solidFill>
            </a:endParaRPr>
          </a:p>
        </p:txBody>
      </p:sp>
      <p:sp>
        <p:nvSpPr>
          <p:cNvPr id="3" name="Marcador de contenido 2"/>
          <p:cNvSpPr>
            <a:spLocks noGrp="1"/>
          </p:cNvSpPr>
          <p:nvPr>
            <p:ph idx="1"/>
          </p:nvPr>
        </p:nvSpPr>
        <p:spPr>
          <a:xfrm>
            <a:off x="800100" y="1625601"/>
            <a:ext cx="10972800" cy="4525963"/>
          </a:xfrm>
        </p:spPr>
        <p:txBody>
          <a:bodyPr/>
          <a:lstStyle/>
          <a:p>
            <a:pPr marL="0" indent="0">
              <a:buNone/>
            </a:pPr>
            <a:r>
              <a:rPr lang="es-US" sz="2000" b="1" i="1" dirty="0"/>
              <a:t>El modelo de Procesos contempla nueve procesos básicos, distribuidos en tres categorías, que son</a:t>
            </a:r>
            <a:r>
              <a:rPr lang="es-US" sz="2000" b="1" i="1" dirty="0" smtClean="0"/>
              <a:t>:</a:t>
            </a:r>
          </a:p>
          <a:p>
            <a:pPr marL="0" indent="0">
              <a:buNone/>
            </a:pPr>
            <a:endParaRPr lang="es-US" sz="2000" dirty="0"/>
          </a:p>
          <a:p>
            <a:r>
              <a:rPr lang="es-US" sz="2000" dirty="0"/>
              <a:t>Categoría de Alta Dirección (DIR</a:t>
            </a:r>
            <a:r>
              <a:rPr lang="es-US" sz="2000" dirty="0" smtClean="0"/>
              <a:t>).</a:t>
            </a:r>
          </a:p>
          <a:p>
            <a:r>
              <a:rPr lang="es-US" sz="2000" dirty="0" smtClean="0"/>
              <a:t>Categoría de Gerencia (GER).</a:t>
            </a:r>
          </a:p>
          <a:p>
            <a:r>
              <a:rPr lang="es-US" sz="2000" dirty="0" smtClean="0"/>
              <a:t>Categoría de Operación (OPE).</a:t>
            </a:r>
            <a:endParaRPr lang="es-US" sz="2000" dirty="0"/>
          </a:p>
          <a:p>
            <a:pPr marL="0" indent="0">
              <a:buNone/>
            </a:pPr>
            <a:endParaRPr lang="es-US" sz="2000" dirty="0"/>
          </a:p>
        </p:txBody>
      </p:sp>
    </p:spTree>
    <p:extLst>
      <p:ext uri="{BB962C8B-B14F-4D97-AF65-F5344CB8AC3E}">
        <p14:creationId xmlns:p14="http://schemas.microsoft.com/office/powerpoint/2010/main" val="36373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i="1" dirty="0">
                <a:solidFill>
                  <a:schemeClr val="accent6">
                    <a:lumMod val="75000"/>
                  </a:schemeClr>
                </a:solidFill>
              </a:rPr>
              <a:t>Categoría de Alta Dirección (DIR).</a:t>
            </a:r>
          </a:p>
        </p:txBody>
      </p:sp>
      <p:sp>
        <p:nvSpPr>
          <p:cNvPr id="3" name="Marcador de contenido 2"/>
          <p:cNvSpPr>
            <a:spLocks noGrp="1"/>
          </p:cNvSpPr>
          <p:nvPr>
            <p:ph idx="1"/>
          </p:nvPr>
        </p:nvSpPr>
        <p:spPr>
          <a:xfrm>
            <a:off x="1460500" y="1803401"/>
            <a:ext cx="7683500" cy="4525963"/>
          </a:xfrm>
        </p:spPr>
        <p:txBody>
          <a:bodyPr/>
          <a:lstStyle/>
          <a:p>
            <a:pPr marL="0" indent="0">
              <a:buNone/>
            </a:pPr>
            <a:r>
              <a:rPr lang="es-US" dirty="0" smtClean="0"/>
              <a:t>1.- Gestión de Negocios.</a:t>
            </a:r>
            <a:endParaRPr lang="es-US" dirty="0"/>
          </a:p>
        </p:txBody>
      </p:sp>
    </p:spTree>
    <p:extLst>
      <p:ext uri="{BB962C8B-B14F-4D97-AF65-F5344CB8AC3E}">
        <p14:creationId xmlns:p14="http://schemas.microsoft.com/office/powerpoint/2010/main" val="351335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i="1" dirty="0">
                <a:solidFill>
                  <a:schemeClr val="accent6">
                    <a:lumMod val="75000"/>
                  </a:schemeClr>
                </a:solidFill>
              </a:rPr>
              <a:t>Categoría de Gerencia (GER).</a:t>
            </a:r>
          </a:p>
        </p:txBody>
      </p:sp>
      <p:sp>
        <p:nvSpPr>
          <p:cNvPr id="3" name="Marcador de contenido 2"/>
          <p:cNvSpPr>
            <a:spLocks noGrp="1"/>
          </p:cNvSpPr>
          <p:nvPr>
            <p:ph idx="1"/>
          </p:nvPr>
        </p:nvSpPr>
        <p:spPr>
          <a:xfrm>
            <a:off x="1549400" y="1803401"/>
            <a:ext cx="10972800" cy="4525963"/>
          </a:xfrm>
        </p:spPr>
        <p:txBody>
          <a:bodyPr/>
          <a:lstStyle/>
          <a:p>
            <a:r>
              <a:rPr lang="es-US" sz="2400" dirty="0" smtClean="0"/>
              <a:t>1.- </a:t>
            </a:r>
            <a:r>
              <a:rPr lang="es-US" sz="2400" dirty="0"/>
              <a:t>Gestión de Procesos.</a:t>
            </a:r>
          </a:p>
          <a:p>
            <a:r>
              <a:rPr lang="es-US" sz="2400" dirty="0" smtClean="0"/>
              <a:t>2.- </a:t>
            </a:r>
            <a:r>
              <a:rPr lang="es-US" sz="2400" dirty="0"/>
              <a:t>Gestión de Proyectos.</a:t>
            </a:r>
          </a:p>
          <a:p>
            <a:r>
              <a:rPr lang="es-US" sz="2400" dirty="0" smtClean="0"/>
              <a:t>3.- </a:t>
            </a:r>
            <a:r>
              <a:rPr lang="es-US" sz="2400" dirty="0"/>
              <a:t>Gestión de Recursos.</a:t>
            </a:r>
          </a:p>
          <a:p>
            <a:r>
              <a:rPr lang="es-US" sz="2400" dirty="0"/>
              <a:t>4</a:t>
            </a:r>
            <a:r>
              <a:rPr lang="es-US" sz="2400" dirty="0" smtClean="0"/>
              <a:t>.- </a:t>
            </a:r>
            <a:r>
              <a:rPr lang="es-US" sz="2400" dirty="0"/>
              <a:t>Bienes, Servicios e Infraestructura.</a:t>
            </a:r>
          </a:p>
          <a:p>
            <a:r>
              <a:rPr lang="es-US" sz="2400" dirty="0" smtClean="0"/>
              <a:t>5.- </a:t>
            </a:r>
            <a:r>
              <a:rPr lang="es-US" sz="2400" dirty="0"/>
              <a:t>Recursos Humanos y Ambiente de Trabajo.</a:t>
            </a:r>
          </a:p>
          <a:p>
            <a:r>
              <a:rPr lang="es-US" sz="2400" dirty="0" smtClean="0"/>
              <a:t>6.- </a:t>
            </a:r>
            <a:r>
              <a:rPr lang="es-US" sz="2400" dirty="0"/>
              <a:t>Conocimiento de la Organización</a:t>
            </a:r>
            <a:r>
              <a:rPr lang="es-US" sz="2400" dirty="0" smtClean="0"/>
              <a:t>.</a:t>
            </a:r>
            <a:endParaRPr lang="es-US" sz="2400" dirty="0"/>
          </a:p>
        </p:txBody>
      </p:sp>
    </p:spTree>
    <p:extLst>
      <p:ext uri="{BB962C8B-B14F-4D97-AF65-F5344CB8AC3E}">
        <p14:creationId xmlns:p14="http://schemas.microsoft.com/office/powerpoint/2010/main" val="336028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i="1" dirty="0">
                <a:solidFill>
                  <a:schemeClr val="accent6">
                    <a:lumMod val="75000"/>
                  </a:schemeClr>
                </a:solidFill>
              </a:rPr>
              <a:t>Categoría de Operación (OPE).</a:t>
            </a:r>
            <a:endParaRPr lang="es-US" i="1" dirty="0">
              <a:solidFill>
                <a:schemeClr val="accent6">
                  <a:lumMod val="75000"/>
                </a:schemeClr>
              </a:solidFill>
            </a:endParaRPr>
          </a:p>
        </p:txBody>
      </p:sp>
      <p:sp>
        <p:nvSpPr>
          <p:cNvPr id="3" name="Marcador de contenido 2"/>
          <p:cNvSpPr>
            <a:spLocks noGrp="1"/>
          </p:cNvSpPr>
          <p:nvPr>
            <p:ph idx="1"/>
          </p:nvPr>
        </p:nvSpPr>
        <p:spPr>
          <a:xfrm>
            <a:off x="1524000" y="1739901"/>
            <a:ext cx="10972800" cy="4525963"/>
          </a:xfrm>
        </p:spPr>
        <p:txBody>
          <a:bodyPr/>
          <a:lstStyle/>
          <a:p>
            <a:r>
              <a:rPr lang="es-US" sz="2400" dirty="0"/>
              <a:t>8.- Administración de Proyectos Específicos.</a:t>
            </a:r>
          </a:p>
          <a:p>
            <a:r>
              <a:rPr lang="es-US" sz="2400" dirty="0"/>
              <a:t>9.- Desarrollo y Mantenimiento de Software.</a:t>
            </a:r>
          </a:p>
          <a:p>
            <a:pPr marL="0" indent="0">
              <a:buNone/>
            </a:pPr>
            <a:endParaRPr lang="es-US" sz="2400" dirty="0"/>
          </a:p>
        </p:txBody>
      </p:sp>
    </p:spTree>
    <p:extLst>
      <p:ext uri="{BB962C8B-B14F-4D97-AF65-F5344CB8AC3E}">
        <p14:creationId xmlns:p14="http://schemas.microsoft.com/office/powerpoint/2010/main" val="2439944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209800" y="266700"/>
            <a:ext cx="7569200" cy="6054725"/>
          </a:xfrm>
          <a:prstGeom prst="rect">
            <a:avLst/>
          </a:prstGeom>
        </p:spPr>
      </p:pic>
    </p:spTree>
    <p:extLst>
      <p:ext uri="{BB962C8B-B14F-4D97-AF65-F5344CB8AC3E}">
        <p14:creationId xmlns:p14="http://schemas.microsoft.com/office/powerpoint/2010/main" val="681151051"/>
      </p:ext>
    </p:extLst>
  </p:cSld>
  <p:clrMapOvr>
    <a:masterClrMapping/>
  </p:clrMapOvr>
</p:sld>
</file>

<file path=ppt/theme/theme1.xml><?xml version="1.0" encoding="utf-8"?>
<a:theme xmlns:a="http://schemas.openxmlformats.org/drawingml/2006/main" name="1033">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1033</Template>
  <TotalTime>18</TotalTime>
  <Words>377</Words>
  <Application>Microsoft Office PowerPoint</Application>
  <PresentationFormat>Panorámica</PresentationFormat>
  <Paragraphs>44</Paragraphs>
  <Slides>13</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13</vt:i4>
      </vt:variant>
    </vt:vector>
  </HeadingPairs>
  <TitlesOfParts>
    <vt:vector size="15" baseType="lpstr">
      <vt:lpstr>Arial</vt:lpstr>
      <vt:lpstr>1033</vt:lpstr>
      <vt:lpstr>Modelos para el Aseguramiento de Software</vt:lpstr>
      <vt:lpstr>¿Qué es un modelo de calidad?</vt:lpstr>
      <vt:lpstr>MoPROSOFT</vt:lpstr>
      <vt:lpstr>¿Qué es el Moprosoft?</vt:lpstr>
      <vt:lpstr>Procesos del Modelo</vt:lpstr>
      <vt:lpstr>Categoría de Alta Dirección (DIR).</vt:lpstr>
      <vt:lpstr>Categoría de Gerencia (GER).</vt:lpstr>
      <vt:lpstr>Categoría de Operación (OPE).</vt:lpstr>
      <vt:lpstr>Presentación de PowerPoint</vt:lpstr>
      <vt:lpstr>Capability Maturity Model Integration</vt:lpstr>
      <vt:lpstr>Capability Maturity Model Integration</vt:lpstr>
      <vt:lpstr>Presentación de PowerPoint</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para el Aseguramiento de Software</dc:title>
  <dc:creator>Windows 7 (U) TI</dc:creator>
  <cp:lastModifiedBy>Windows 7 (U) TI</cp:lastModifiedBy>
  <cp:revision>3</cp:revision>
  <dcterms:created xsi:type="dcterms:W3CDTF">2018-01-03T19:22:29Z</dcterms:created>
  <dcterms:modified xsi:type="dcterms:W3CDTF">2018-01-03T19:40:53Z</dcterms:modified>
</cp:coreProperties>
</file>