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s-MX" sz="1200" b="0" i="0" u="none" strike="noStrike" cap="none">
                <a:solidFill>
                  <a:schemeClr val="dk1"/>
                </a:solidFill>
                <a:latin typeface="Calibri"/>
                <a:ea typeface="Calibri"/>
                <a:cs typeface="Calibri"/>
                <a:sym typeface="Calibri"/>
              </a:rPr>
              <a:t>‹Nº›</a:t>
            </a:fld>
            <a:endParaRPr lang="es-MX"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62" name="Shape 3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71" name="Shape 3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2" name="Shape 2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8" name="Shape 3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7" name="Shape 3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US"/>
          </a:p>
        </p:txBody>
      </p:sp>
      <p:sp>
        <p:nvSpPr>
          <p:cNvPr id="4" name="Marcador de fecha 3"/>
          <p:cNvSpPr>
            <a:spLocks noGrp="1"/>
          </p:cNvSpPr>
          <p:nvPr>
            <p:ph type="dt" sz="half" idx="10"/>
          </p:nvPr>
        </p:nvSpPr>
        <p:spPr/>
        <p:txBody>
          <a:bodyPr/>
          <a:lstStyle>
            <a:lvl1pPr>
              <a:defRPr/>
            </a:lvl1pPr>
          </a:lstStyle>
          <a:p>
            <a:endParaRPr lang="es-US"/>
          </a:p>
        </p:txBody>
      </p:sp>
      <p:sp>
        <p:nvSpPr>
          <p:cNvPr id="5" name="Marcador de pie de página 4"/>
          <p:cNvSpPr>
            <a:spLocks noGrp="1"/>
          </p:cNvSpPr>
          <p:nvPr>
            <p:ph type="ftr" sz="quarter" idx="11"/>
          </p:nvPr>
        </p:nvSpPr>
        <p:spPr/>
        <p:txBody>
          <a:bodyPr/>
          <a:lstStyle>
            <a:lvl1pPr>
              <a:defRPr/>
            </a:lvl1pPr>
          </a:lstStyle>
          <a:p>
            <a:endParaRPr lang="es-US"/>
          </a:p>
        </p:txBody>
      </p:sp>
      <p:sp>
        <p:nvSpPr>
          <p:cNvPr id="6" name="Marcador de número de diapositiva 5"/>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191323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s-ES" altLang="es-US"/>
          </a:p>
        </p:txBody>
      </p:sp>
      <p:sp>
        <p:nvSpPr>
          <p:cNvPr id="5" name="Marcador de pie de página 4"/>
          <p:cNvSpPr>
            <a:spLocks noGrp="1"/>
          </p:cNvSpPr>
          <p:nvPr>
            <p:ph type="ftr" sz="quarter" idx="11"/>
          </p:nvPr>
        </p:nvSpPr>
        <p:spPr/>
        <p:txBody>
          <a:bodyPr/>
          <a:lstStyle>
            <a:lvl1pPr>
              <a:defRPr/>
            </a:lvl1pPr>
          </a:lstStyle>
          <a:p>
            <a:endParaRPr lang="es-ES" altLang="es-US"/>
          </a:p>
        </p:txBody>
      </p:sp>
      <p:sp>
        <p:nvSpPr>
          <p:cNvPr id="6" name="Marcador de número de diapositiva 5"/>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197983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s-ES" altLang="es-US"/>
          </a:p>
        </p:txBody>
      </p:sp>
      <p:sp>
        <p:nvSpPr>
          <p:cNvPr id="5" name="Marcador de pie de página 4"/>
          <p:cNvSpPr>
            <a:spLocks noGrp="1"/>
          </p:cNvSpPr>
          <p:nvPr>
            <p:ph type="ftr" sz="quarter" idx="11"/>
          </p:nvPr>
        </p:nvSpPr>
        <p:spPr/>
        <p:txBody>
          <a:bodyPr/>
          <a:lstStyle>
            <a:lvl1pPr>
              <a:defRPr/>
            </a:lvl1pPr>
          </a:lstStyle>
          <a:p>
            <a:endParaRPr lang="es-ES" altLang="es-US"/>
          </a:p>
        </p:txBody>
      </p:sp>
      <p:sp>
        <p:nvSpPr>
          <p:cNvPr id="6" name="Marcador de número de diapositiva 5"/>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703026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4277500" y="4382967"/>
            <a:ext cx="7000400" cy="1546400"/>
          </a:xfrm>
          <a:prstGeom prst="rect">
            <a:avLst/>
          </a:prstGeom>
        </p:spPr>
        <p:txBody>
          <a:bodyPr wrap="square" lIns="91425" tIns="91425" rIns="91425" bIns="91425" anchor="b" anchorCtr="0"/>
          <a:lstStyle>
            <a:lvl1pPr lvl="0"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1pPr>
            <a:lvl2pPr lvl="1"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2pPr>
            <a:lvl3pPr lvl="2"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3pPr>
            <a:lvl4pPr lvl="3"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4pPr>
            <a:lvl5pPr lvl="4"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5pPr>
            <a:lvl6pPr lvl="5"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6pPr>
            <a:lvl7pPr lvl="6"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7pPr>
            <a:lvl8pPr lvl="7"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8pPr>
            <a:lvl9pPr lvl="8"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7723720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2" name="Shape 52"/>
          <p:cNvSpPr txBox="1">
            <a:spLocks noGrp="1"/>
          </p:cNvSpPr>
          <p:nvPr>
            <p:ph type="sldNum" idx="12"/>
          </p:nvPr>
        </p:nvSpPr>
        <p:spPr>
          <a:xfrm>
            <a:off x="5730200" y="5930631"/>
            <a:ext cx="731600" cy="524800"/>
          </a:xfrm>
          <a:prstGeom prst="rect">
            <a:avLst/>
          </a:prstGeom>
        </p:spPr>
        <p:txBody>
          <a:bodyPr wrap="square" lIns="91425" tIns="91425" rIns="91425" bIns="91425" anchor="ctr" anchorCtr="0">
            <a:noAutofit/>
          </a:body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917927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5" name="Shape 15"/>
          <p:cNvSpPr txBox="1">
            <a:spLocks noGrp="1"/>
          </p:cNvSpPr>
          <p:nvPr>
            <p:ph type="ctrTitle"/>
          </p:nvPr>
        </p:nvSpPr>
        <p:spPr>
          <a:xfrm>
            <a:off x="914400" y="3838333"/>
            <a:ext cx="5219600" cy="1546400"/>
          </a:xfrm>
          <a:prstGeom prst="rect">
            <a:avLst/>
          </a:prstGeom>
        </p:spPr>
        <p:txBody>
          <a:bodyPr wrap="square" lIns="91425" tIns="91425" rIns="91425" bIns="91425" anchor="b" anchorCtr="0"/>
          <a:lstStyle>
            <a:lvl1pPr lvl="0" rtl="0">
              <a:spcBef>
                <a:spcPts val="0"/>
              </a:spcBef>
              <a:buSzPts val="4800"/>
              <a:buNone/>
              <a:defRPr sz="6400"/>
            </a:lvl1pPr>
            <a:lvl2pPr lvl="1" rtl="0">
              <a:spcBef>
                <a:spcPts val="0"/>
              </a:spcBef>
              <a:buSzPts val="4800"/>
              <a:buNone/>
              <a:defRPr sz="6400"/>
            </a:lvl2pPr>
            <a:lvl3pPr lvl="2" rtl="0">
              <a:spcBef>
                <a:spcPts val="0"/>
              </a:spcBef>
              <a:buSzPts val="4800"/>
              <a:buNone/>
              <a:defRPr sz="6400"/>
            </a:lvl3pPr>
            <a:lvl4pPr lvl="3" rtl="0">
              <a:spcBef>
                <a:spcPts val="0"/>
              </a:spcBef>
              <a:buSzPts val="4800"/>
              <a:buNone/>
              <a:defRPr sz="6400"/>
            </a:lvl4pPr>
            <a:lvl5pPr lvl="4" rtl="0">
              <a:spcBef>
                <a:spcPts val="0"/>
              </a:spcBef>
              <a:buSzPts val="4800"/>
              <a:buNone/>
              <a:defRPr sz="6400"/>
            </a:lvl5pPr>
            <a:lvl6pPr lvl="5" rtl="0">
              <a:spcBef>
                <a:spcPts val="0"/>
              </a:spcBef>
              <a:buSzPts val="4800"/>
              <a:buNone/>
              <a:defRPr sz="6400"/>
            </a:lvl6pPr>
            <a:lvl7pPr lvl="6" rtl="0">
              <a:spcBef>
                <a:spcPts val="0"/>
              </a:spcBef>
              <a:buSzPts val="4800"/>
              <a:buNone/>
              <a:defRPr sz="6400"/>
            </a:lvl7pPr>
            <a:lvl8pPr lvl="7" rtl="0">
              <a:spcBef>
                <a:spcPts val="0"/>
              </a:spcBef>
              <a:buSzPts val="4800"/>
              <a:buNone/>
              <a:defRPr sz="6400"/>
            </a:lvl8pPr>
            <a:lvl9pPr lvl="8" rtl="0">
              <a:spcBef>
                <a:spcPts val="0"/>
              </a:spcBef>
              <a:buSzPts val="4800"/>
              <a:buNone/>
              <a:defRPr sz="6400"/>
            </a:lvl9pPr>
          </a:lstStyle>
          <a:p>
            <a:r>
              <a:rPr lang="es-ES" smtClean="0"/>
              <a:t>Haga clic para modificar el estilo de título del patrón</a:t>
            </a:r>
            <a:endParaRPr/>
          </a:p>
        </p:txBody>
      </p:sp>
      <p:sp>
        <p:nvSpPr>
          <p:cNvPr id="16" name="Shape 16"/>
          <p:cNvSpPr txBox="1">
            <a:spLocks noGrp="1"/>
          </p:cNvSpPr>
          <p:nvPr>
            <p:ph type="subTitle" idx="1"/>
          </p:nvPr>
        </p:nvSpPr>
        <p:spPr>
          <a:xfrm>
            <a:off x="914400" y="5513939"/>
            <a:ext cx="5219600" cy="1046400"/>
          </a:xfrm>
          <a:prstGeom prst="rect">
            <a:avLst/>
          </a:prstGeom>
        </p:spPr>
        <p:txBody>
          <a:bodyPr wrap="square" lIns="91425" tIns="91425" rIns="91425" bIns="91425" anchor="t" anchorCtr="0"/>
          <a:lstStyle>
            <a:lvl1pPr lvl="0" rtl="0">
              <a:spcBef>
                <a:spcPts val="0"/>
              </a:spcBef>
              <a:buClr>
                <a:schemeClr val="dk2"/>
              </a:buClr>
              <a:buSzPts val="1400"/>
              <a:buNone/>
              <a:defRPr sz="1867">
                <a:solidFill>
                  <a:schemeClr val="dk2"/>
                </a:solidFill>
              </a:defRPr>
            </a:lvl1pPr>
            <a:lvl2pPr lvl="1" rtl="0">
              <a:spcBef>
                <a:spcPts val="0"/>
              </a:spcBef>
              <a:buClr>
                <a:schemeClr val="dk2"/>
              </a:buClr>
              <a:buSzPts val="1400"/>
              <a:buNone/>
              <a:defRPr sz="1867">
                <a:solidFill>
                  <a:schemeClr val="dk2"/>
                </a:solidFill>
              </a:defRPr>
            </a:lvl2pPr>
            <a:lvl3pPr lvl="2" rtl="0">
              <a:spcBef>
                <a:spcPts val="0"/>
              </a:spcBef>
              <a:buClr>
                <a:schemeClr val="dk2"/>
              </a:buClr>
              <a:buSzPts val="1400"/>
              <a:buNone/>
              <a:defRPr sz="1867">
                <a:solidFill>
                  <a:schemeClr val="dk2"/>
                </a:solidFill>
              </a:defRPr>
            </a:lvl3pPr>
            <a:lvl4pPr lvl="3" rtl="0">
              <a:spcBef>
                <a:spcPts val="0"/>
              </a:spcBef>
              <a:buClr>
                <a:schemeClr val="dk2"/>
              </a:buClr>
              <a:buSzPts val="1400"/>
              <a:buNone/>
              <a:defRPr sz="1867">
                <a:solidFill>
                  <a:schemeClr val="dk2"/>
                </a:solidFill>
              </a:defRPr>
            </a:lvl4pPr>
            <a:lvl5pPr lvl="4" rtl="0">
              <a:spcBef>
                <a:spcPts val="0"/>
              </a:spcBef>
              <a:buClr>
                <a:schemeClr val="dk2"/>
              </a:buClr>
              <a:buSzPts val="1400"/>
              <a:buNone/>
              <a:defRPr sz="1867">
                <a:solidFill>
                  <a:schemeClr val="dk2"/>
                </a:solidFill>
              </a:defRPr>
            </a:lvl5pPr>
            <a:lvl6pPr lvl="5" rtl="0">
              <a:spcBef>
                <a:spcPts val="0"/>
              </a:spcBef>
              <a:buClr>
                <a:schemeClr val="dk2"/>
              </a:buClr>
              <a:buSzPts val="1400"/>
              <a:buNone/>
              <a:defRPr sz="1867">
                <a:solidFill>
                  <a:schemeClr val="dk2"/>
                </a:solidFill>
              </a:defRPr>
            </a:lvl6pPr>
            <a:lvl7pPr lvl="6" rtl="0">
              <a:spcBef>
                <a:spcPts val="0"/>
              </a:spcBef>
              <a:buClr>
                <a:schemeClr val="dk2"/>
              </a:buClr>
              <a:buSzPts val="1400"/>
              <a:buNone/>
              <a:defRPr sz="1867">
                <a:solidFill>
                  <a:schemeClr val="dk2"/>
                </a:solidFill>
              </a:defRPr>
            </a:lvl7pPr>
            <a:lvl8pPr lvl="7" rtl="0">
              <a:spcBef>
                <a:spcPts val="0"/>
              </a:spcBef>
              <a:buClr>
                <a:schemeClr val="dk2"/>
              </a:buClr>
              <a:buSzPts val="1400"/>
              <a:buNone/>
              <a:defRPr sz="1867">
                <a:solidFill>
                  <a:schemeClr val="dk2"/>
                </a:solidFill>
              </a:defRPr>
            </a:lvl8pPr>
            <a:lvl9pPr lvl="8" rtl="0">
              <a:spcBef>
                <a:spcPts val="0"/>
              </a:spcBef>
              <a:buClr>
                <a:schemeClr val="dk2"/>
              </a:buClr>
              <a:buSzPts val="1400"/>
              <a:buNone/>
              <a:defRPr sz="1867">
                <a:solidFill>
                  <a:schemeClr val="dk2"/>
                </a:solidFill>
              </a:defRPr>
            </a:lvl9pPr>
          </a:lstStyle>
          <a:p>
            <a:r>
              <a:rPr lang="es-ES" smtClean="0"/>
              <a:t>Haga clic para editar el estilo de subtítulo del patrón</a:t>
            </a:r>
            <a:endParaRPr/>
          </a:p>
        </p:txBody>
      </p:sp>
    </p:spTree>
    <p:extLst>
      <p:ext uri="{BB962C8B-B14F-4D97-AF65-F5344CB8AC3E}">
        <p14:creationId xmlns:p14="http://schemas.microsoft.com/office/powerpoint/2010/main" val="4365174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4" name="Shape 34"/>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rtl="0">
              <a:spcBef>
                <a:spcPts val="0"/>
              </a:spcBef>
              <a:buSzPts val="4800"/>
              <a:buNone/>
              <a:defRPr/>
            </a:lvl1pPr>
            <a:lvl2pPr lvl="1" rtl="0">
              <a:spcBef>
                <a:spcPts val="0"/>
              </a:spcBef>
              <a:buSzPts val="4800"/>
              <a:buNone/>
              <a:defRPr/>
            </a:lvl2pPr>
            <a:lvl3pPr lvl="2" rtl="0">
              <a:spcBef>
                <a:spcPts val="0"/>
              </a:spcBef>
              <a:buSzPts val="4800"/>
              <a:buNone/>
              <a:defRPr/>
            </a:lvl3pPr>
            <a:lvl4pPr lvl="3" rtl="0">
              <a:spcBef>
                <a:spcPts val="0"/>
              </a:spcBef>
              <a:buSzPts val="4800"/>
              <a:buNone/>
              <a:defRPr/>
            </a:lvl4pPr>
            <a:lvl5pPr lvl="4" rtl="0">
              <a:spcBef>
                <a:spcPts val="0"/>
              </a:spcBef>
              <a:buSzPts val="4800"/>
              <a:buNone/>
              <a:defRPr/>
            </a:lvl5pPr>
            <a:lvl6pPr lvl="5" rtl="0">
              <a:spcBef>
                <a:spcPts val="0"/>
              </a:spcBef>
              <a:buSzPts val="4800"/>
              <a:buNone/>
              <a:defRPr/>
            </a:lvl6pPr>
            <a:lvl7pPr lvl="6" rtl="0">
              <a:spcBef>
                <a:spcPts val="0"/>
              </a:spcBef>
              <a:buSzPts val="4800"/>
              <a:buNone/>
              <a:defRPr/>
            </a:lvl7pPr>
            <a:lvl8pPr lvl="7" rtl="0">
              <a:spcBef>
                <a:spcPts val="0"/>
              </a:spcBef>
              <a:buSzPts val="4800"/>
              <a:buNone/>
              <a:defRPr/>
            </a:lvl8pPr>
            <a:lvl9pPr lvl="8" rtl="0">
              <a:spcBef>
                <a:spcPts val="0"/>
              </a:spcBef>
              <a:buSzPts val="4800"/>
              <a:buNone/>
              <a:defRPr/>
            </a:lvl9pPr>
          </a:lstStyle>
          <a:p>
            <a:r>
              <a:rPr lang="es-ES" smtClean="0"/>
              <a:t>Haga clic para modificar el estilo de título del patrón</a:t>
            </a:r>
            <a:endParaRPr/>
          </a:p>
        </p:txBody>
      </p:sp>
      <p:sp>
        <p:nvSpPr>
          <p:cNvPr id="35" name="Shape 35"/>
          <p:cNvSpPr txBox="1">
            <a:spLocks noGrp="1"/>
          </p:cNvSpPr>
          <p:nvPr>
            <p:ph type="body" idx="1"/>
          </p:nvPr>
        </p:nvSpPr>
        <p:spPr>
          <a:xfrm>
            <a:off x="653033"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pPr lvl="0"/>
            <a:r>
              <a:rPr lang="es-ES" smtClean="0"/>
              <a:t>Editar el estilo de texto del patrón</a:t>
            </a:r>
          </a:p>
        </p:txBody>
      </p:sp>
      <p:sp>
        <p:nvSpPr>
          <p:cNvPr id="36" name="Shape 36"/>
          <p:cNvSpPr txBox="1">
            <a:spLocks noGrp="1"/>
          </p:cNvSpPr>
          <p:nvPr>
            <p:ph type="body" idx="2"/>
          </p:nvPr>
        </p:nvSpPr>
        <p:spPr>
          <a:xfrm>
            <a:off x="3220181"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pPr lvl="0"/>
            <a:r>
              <a:rPr lang="es-ES" smtClean="0"/>
              <a:t>Editar el estilo de texto del patrón</a:t>
            </a:r>
          </a:p>
        </p:txBody>
      </p:sp>
      <p:sp>
        <p:nvSpPr>
          <p:cNvPr id="37" name="Shape 37"/>
          <p:cNvSpPr txBox="1">
            <a:spLocks noGrp="1"/>
          </p:cNvSpPr>
          <p:nvPr>
            <p:ph type="body" idx="3"/>
          </p:nvPr>
        </p:nvSpPr>
        <p:spPr>
          <a:xfrm>
            <a:off x="5787329"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pPr lvl="0"/>
            <a:r>
              <a:rPr lang="es-ES" smtClean="0"/>
              <a:t>Editar el estilo de texto del patrón</a:t>
            </a:r>
          </a:p>
        </p:txBody>
      </p:sp>
      <p:sp>
        <p:nvSpPr>
          <p:cNvPr id="38" name="Shape 38"/>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017199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0433932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Shape 28"/>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a:r>
              <a:rPr lang="es-ES" smtClean="0"/>
              <a:t>Haga clic para modificar el estilo de título del patrón</a:t>
            </a:r>
            <a:endParaRPr/>
          </a:p>
        </p:txBody>
      </p:sp>
      <p:sp>
        <p:nvSpPr>
          <p:cNvPr id="29" name="Shape 29"/>
          <p:cNvSpPr txBox="1">
            <a:spLocks noGrp="1"/>
          </p:cNvSpPr>
          <p:nvPr>
            <p:ph type="body" idx="1"/>
          </p:nvPr>
        </p:nvSpPr>
        <p:spPr>
          <a:xfrm>
            <a:off x="609600"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pPr lvl="0"/>
            <a:r>
              <a:rPr lang="es-ES" smtClean="0"/>
              <a:t>Editar el estilo de texto del patrón</a:t>
            </a:r>
          </a:p>
        </p:txBody>
      </p:sp>
      <p:sp>
        <p:nvSpPr>
          <p:cNvPr id="30" name="Shape 30"/>
          <p:cNvSpPr txBox="1">
            <a:spLocks noGrp="1"/>
          </p:cNvSpPr>
          <p:nvPr>
            <p:ph type="body" idx="2"/>
          </p:nvPr>
        </p:nvSpPr>
        <p:spPr>
          <a:xfrm>
            <a:off x="4391208"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pPr lvl="0"/>
            <a:r>
              <a:rPr lang="es-ES" smtClean="0"/>
              <a:t>Editar el estilo de texto del patrón</a:t>
            </a:r>
          </a:p>
        </p:txBody>
      </p:sp>
      <p:sp>
        <p:nvSpPr>
          <p:cNvPr id="31" name="Shape 31"/>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9752404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9" name="Shape 19"/>
          <p:cNvSpPr txBox="1">
            <a:spLocks noGrp="1"/>
          </p:cNvSpPr>
          <p:nvPr>
            <p:ph type="body" idx="1"/>
          </p:nvPr>
        </p:nvSpPr>
        <p:spPr>
          <a:xfrm>
            <a:off x="3311133" y="1114833"/>
            <a:ext cx="5569600" cy="4628400"/>
          </a:xfrm>
          <a:prstGeom prst="rect">
            <a:avLst/>
          </a:prstGeom>
        </p:spPr>
        <p:txBody>
          <a:bodyPr wrap="square" lIns="91425" tIns="91425" rIns="91425" bIns="91425" anchor="ctr" anchorCtr="0"/>
          <a:lstStyle>
            <a:lvl1pPr lvl="0" algn="ctr" rtl="0">
              <a:spcBef>
                <a:spcPts val="0"/>
              </a:spcBef>
              <a:buClr>
                <a:srgbClr val="FFFFFF"/>
              </a:buClr>
              <a:buSzPts val="2400"/>
              <a:buChar char="×"/>
              <a:defRPr sz="3200" i="1">
                <a:solidFill>
                  <a:srgbClr val="FFFFFF"/>
                </a:solidFill>
              </a:defRPr>
            </a:lvl1pPr>
            <a:lvl2pPr lvl="1" algn="ctr" rtl="0">
              <a:spcBef>
                <a:spcPts val="0"/>
              </a:spcBef>
              <a:buClr>
                <a:srgbClr val="FFFFFF"/>
              </a:buClr>
              <a:buSzPts val="2400"/>
              <a:buChar char="×"/>
              <a:defRPr sz="3200" i="1">
                <a:solidFill>
                  <a:srgbClr val="FFFFFF"/>
                </a:solidFill>
              </a:defRPr>
            </a:lvl2pPr>
            <a:lvl3pPr lvl="2" algn="ctr" rtl="0">
              <a:spcBef>
                <a:spcPts val="0"/>
              </a:spcBef>
              <a:buClr>
                <a:srgbClr val="FFFFFF"/>
              </a:buClr>
              <a:buSzPts val="2400"/>
              <a:buChar char="×"/>
              <a:defRPr sz="3200" i="1">
                <a:solidFill>
                  <a:srgbClr val="FFFFFF"/>
                </a:solidFill>
              </a:defRPr>
            </a:lvl3pPr>
            <a:lvl4pPr lvl="3" algn="ctr" rtl="0">
              <a:spcBef>
                <a:spcPts val="0"/>
              </a:spcBef>
              <a:buClr>
                <a:srgbClr val="FFFFFF"/>
              </a:buClr>
              <a:buSzPts val="2400"/>
              <a:buChar char="×"/>
              <a:defRPr sz="3200" i="1">
                <a:solidFill>
                  <a:srgbClr val="FFFFFF"/>
                </a:solidFill>
              </a:defRPr>
            </a:lvl4pPr>
            <a:lvl5pPr lvl="4" algn="ctr" rtl="0">
              <a:spcBef>
                <a:spcPts val="0"/>
              </a:spcBef>
              <a:buClr>
                <a:srgbClr val="FFFFFF"/>
              </a:buClr>
              <a:buSzPts val="2400"/>
              <a:buChar char="○"/>
              <a:defRPr sz="3200" i="1">
                <a:solidFill>
                  <a:srgbClr val="FFFFFF"/>
                </a:solidFill>
              </a:defRPr>
            </a:lvl5pPr>
            <a:lvl6pPr lvl="5" algn="ctr" rtl="0">
              <a:spcBef>
                <a:spcPts val="0"/>
              </a:spcBef>
              <a:buClr>
                <a:srgbClr val="FFFFFF"/>
              </a:buClr>
              <a:buSzPts val="2400"/>
              <a:buChar char="■"/>
              <a:defRPr sz="3200" i="1">
                <a:solidFill>
                  <a:srgbClr val="FFFFFF"/>
                </a:solidFill>
              </a:defRPr>
            </a:lvl6pPr>
            <a:lvl7pPr lvl="6" algn="ctr" rtl="0">
              <a:spcBef>
                <a:spcPts val="0"/>
              </a:spcBef>
              <a:buClr>
                <a:srgbClr val="FFFFFF"/>
              </a:buClr>
              <a:buSzPts val="2400"/>
              <a:buChar char="●"/>
              <a:defRPr sz="3200" i="1">
                <a:solidFill>
                  <a:srgbClr val="FFFFFF"/>
                </a:solidFill>
              </a:defRPr>
            </a:lvl7pPr>
            <a:lvl8pPr lvl="7" algn="ctr" rtl="0">
              <a:spcBef>
                <a:spcPts val="0"/>
              </a:spcBef>
              <a:buClr>
                <a:srgbClr val="FFFFFF"/>
              </a:buClr>
              <a:buSzPts val="2400"/>
              <a:buChar char="○"/>
              <a:defRPr sz="3200" i="1">
                <a:solidFill>
                  <a:srgbClr val="FFFFFF"/>
                </a:solidFill>
              </a:defRPr>
            </a:lvl8pPr>
            <a:lvl9pPr lvl="8" algn="ctr">
              <a:spcBef>
                <a:spcPts val="0"/>
              </a:spcBef>
              <a:buClr>
                <a:srgbClr val="FFFFFF"/>
              </a:buClr>
              <a:buSzPts val="2400"/>
              <a:buChar char="■"/>
              <a:defRPr sz="3200" i="1">
                <a:solidFill>
                  <a:srgbClr val="FFFFFF"/>
                </a:solidFill>
              </a:defRPr>
            </a:lvl9pPr>
          </a:lstStyle>
          <a:p>
            <a:pPr lvl="0"/>
            <a:r>
              <a:rPr lang="es-ES" smtClean="0"/>
              <a:t>Editar el estilo de texto del patrón</a:t>
            </a:r>
          </a:p>
        </p:txBody>
      </p:sp>
      <p:sp>
        <p:nvSpPr>
          <p:cNvPr id="20" name="Shape 20"/>
          <p:cNvSpPr txBox="1">
            <a:spLocks noGrp="1"/>
          </p:cNvSpPr>
          <p:nvPr>
            <p:ph type="sldNum" idx="12"/>
          </p:nvPr>
        </p:nvSpPr>
        <p:spPr>
          <a:xfrm>
            <a:off x="5730200" y="6231535"/>
            <a:ext cx="731600" cy="524800"/>
          </a:xfrm>
          <a:prstGeom prst="rect">
            <a:avLst/>
          </a:prstGeom>
        </p:spPr>
        <p:txBody>
          <a:bodyPr wrap="square" lIns="91425" tIns="91425" rIns="91425" bIns="91425" anchor="ctr" anchorCtr="0">
            <a:noAutofit/>
          </a:body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689369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s-ES" altLang="es-US"/>
          </a:p>
        </p:txBody>
      </p:sp>
      <p:sp>
        <p:nvSpPr>
          <p:cNvPr id="5" name="Marcador de pie de página 4"/>
          <p:cNvSpPr>
            <a:spLocks noGrp="1"/>
          </p:cNvSpPr>
          <p:nvPr>
            <p:ph type="ftr" sz="quarter" idx="11"/>
          </p:nvPr>
        </p:nvSpPr>
        <p:spPr/>
        <p:txBody>
          <a:bodyPr/>
          <a:lstStyle>
            <a:lvl1pPr>
              <a:defRPr/>
            </a:lvl1pPr>
          </a:lstStyle>
          <a:p>
            <a:endParaRPr lang="es-ES" altLang="es-US"/>
          </a:p>
        </p:txBody>
      </p:sp>
      <p:sp>
        <p:nvSpPr>
          <p:cNvPr id="6" name="Marcador de número de diapositiva 5"/>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995041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US"/>
          </a:p>
        </p:txBody>
      </p:sp>
      <p:sp>
        <p:nvSpPr>
          <p:cNvPr id="5" name="Marcador de pie de página 4"/>
          <p:cNvSpPr>
            <a:spLocks noGrp="1"/>
          </p:cNvSpPr>
          <p:nvPr>
            <p:ph type="ftr" sz="quarter" idx="11"/>
          </p:nvPr>
        </p:nvSpPr>
        <p:spPr/>
        <p:txBody>
          <a:bodyPr/>
          <a:lstStyle>
            <a:lvl1pPr>
              <a:defRPr/>
            </a:lvl1pPr>
          </a:lstStyle>
          <a:p>
            <a:endParaRPr lang="es-ES" altLang="es-US"/>
          </a:p>
        </p:txBody>
      </p:sp>
      <p:sp>
        <p:nvSpPr>
          <p:cNvPr id="6" name="Marcador de número de diapositiva 5"/>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856691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609600" y="1600201"/>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6197600" y="1600201"/>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fecha 4"/>
          <p:cNvSpPr>
            <a:spLocks noGrp="1"/>
          </p:cNvSpPr>
          <p:nvPr>
            <p:ph type="dt" sz="half" idx="10"/>
          </p:nvPr>
        </p:nvSpPr>
        <p:spPr/>
        <p:txBody>
          <a:bodyPr/>
          <a:lstStyle>
            <a:lvl1pPr>
              <a:defRPr/>
            </a:lvl1pPr>
          </a:lstStyle>
          <a:p>
            <a:endParaRPr lang="es-ES" altLang="es-US"/>
          </a:p>
        </p:txBody>
      </p:sp>
      <p:sp>
        <p:nvSpPr>
          <p:cNvPr id="6" name="Marcador de pie de página 5"/>
          <p:cNvSpPr>
            <a:spLocks noGrp="1"/>
          </p:cNvSpPr>
          <p:nvPr>
            <p:ph type="ftr" sz="quarter" idx="11"/>
          </p:nvPr>
        </p:nvSpPr>
        <p:spPr/>
        <p:txBody>
          <a:bodyPr/>
          <a:lstStyle>
            <a:lvl1pPr>
              <a:defRPr/>
            </a:lvl1pPr>
          </a:lstStyle>
          <a:p>
            <a:endParaRPr lang="es-ES" altLang="es-US"/>
          </a:p>
        </p:txBody>
      </p:sp>
      <p:sp>
        <p:nvSpPr>
          <p:cNvPr id="7" name="Marcador de número de diapositiva 6"/>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105865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fecha 6"/>
          <p:cNvSpPr>
            <a:spLocks noGrp="1"/>
          </p:cNvSpPr>
          <p:nvPr>
            <p:ph type="dt" sz="half" idx="10"/>
          </p:nvPr>
        </p:nvSpPr>
        <p:spPr/>
        <p:txBody>
          <a:bodyPr/>
          <a:lstStyle>
            <a:lvl1pPr>
              <a:defRPr/>
            </a:lvl1pPr>
          </a:lstStyle>
          <a:p>
            <a:endParaRPr lang="es-ES" altLang="es-US"/>
          </a:p>
        </p:txBody>
      </p:sp>
      <p:sp>
        <p:nvSpPr>
          <p:cNvPr id="8" name="Marcador de pie de página 7"/>
          <p:cNvSpPr>
            <a:spLocks noGrp="1"/>
          </p:cNvSpPr>
          <p:nvPr>
            <p:ph type="ftr" sz="quarter" idx="11"/>
          </p:nvPr>
        </p:nvSpPr>
        <p:spPr/>
        <p:txBody>
          <a:bodyPr/>
          <a:lstStyle>
            <a:lvl1pPr>
              <a:defRPr/>
            </a:lvl1pPr>
          </a:lstStyle>
          <a:p>
            <a:endParaRPr lang="es-ES" altLang="es-US"/>
          </a:p>
        </p:txBody>
      </p:sp>
      <p:sp>
        <p:nvSpPr>
          <p:cNvPr id="9" name="Marcador de número de diapositiva 8"/>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828842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lvl1pPr>
              <a:defRPr/>
            </a:lvl1pPr>
          </a:lstStyle>
          <a:p>
            <a:endParaRPr lang="es-ES" altLang="es-US"/>
          </a:p>
        </p:txBody>
      </p:sp>
      <p:sp>
        <p:nvSpPr>
          <p:cNvPr id="4" name="Marcador de pie de página 3"/>
          <p:cNvSpPr>
            <a:spLocks noGrp="1"/>
          </p:cNvSpPr>
          <p:nvPr>
            <p:ph type="ftr" sz="quarter" idx="11"/>
          </p:nvPr>
        </p:nvSpPr>
        <p:spPr/>
        <p:txBody>
          <a:bodyPr/>
          <a:lstStyle>
            <a:lvl1pPr>
              <a:defRPr/>
            </a:lvl1pPr>
          </a:lstStyle>
          <a:p>
            <a:endParaRPr lang="es-ES" altLang="es-US"/>
          </a:p>
        </p:txBody>
      </p:sp>
      <p:sp>
        <p:nvSpPr>
          <p:cNvPr id="5" name="Marcador de número de diapositiva 4"/>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smtClean="0">
                <a:solidFill>
                  <a:schemeClr val="lt1"/>
                </a:solidFill>
                <a:latin typeface="Century Gothic"/>
                <a:ea typeface="Century Gothic"/>
                <a:cs typeface="Century Gothic"/>
                <a:sym typeface="Century Gothic"/>
              </a:rPr>
              <a:t>‹Nº›</a:t>
            </a:fld>
            <a:endParaRPr lang="es-MX" sz="2800" b="0" i="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767960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US"/>
          </a:p>
        </p:txBody>
      </p:sp>
      <p:sp>
        <p:nvSpPr>
          <p:cNvPr id="3" name="Marcador de pie de página 2"/>
          <p:cNvSpPr>
            <a:spLocks noGrp="1"/>
          </p:cNvSpPr>
          <p:nvPr>
            <p:ph type="ftr" sz="quarter" idx="11"/>
          </p:nvPr>
        </p:nvSpPr>
        <p:spPr/>
        <p:txBody>
          <a:bodyPr/>
          <a:lstStyle>
            <a:lvl1pPr>
              <a:defRPr/>
            </a:lvl1pPr>
          </a:lstStyle>
          <a:p>
            <a:endParaRPr lang="es-ES" altLang="es-US"/>
          </a:p>
        </p:txBody>
      </p:sp>
      <p:sp>
        <p:nvSpPr>
          <p:cNvPr id="4" name="Marcador de número de diapositiva 3"/>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033461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US"/>
          </a:p>
        </p:txBody>
      </p:sp>
      <p:sp>
        <p:nvSpPr>
          <p:cNvPr id="6" name="Marcador de pie de página 5"/>
          <p:cNvSpPr>
            <a:spLocks noGrp="1"/>
          </p:cNvSpPr>
          <p:nvPr>
            <p:ph type="ftr" sz="quarter" idx="11"/>
          </p:nvPr>
        </p:nvSpPr>
        <p:spPr/>
        <p:txBody>
          <a:bodyPr/>
          <a:lstStyle>
            <a:lvl1pPr>
              <a:defRPr/>
            </a:lvl1pPr>
          </a:lstStyle>
          <a:p>
            <a:endParaRPr lang="es-ES" altLang="es-US"/>
          </a:p>
        </p:txBody>
      </p:sp>
      <p:sp>
        <p:nvSpPr>
          <p:cNvPr id="7" name="Marcador de número de diapositiva 6"/>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55273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U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US"/>
          </a:p>
        </p:txBody>
      </p:sp>
      <p:sp>
        <p:nvSpPr>
          <p:cNvPr id="6" name="Marcador de pie de página 5"/>
          <p:cNvSpPr>
            <a:spLocks noGrp="1"/>
          </p:cNvSpPr>
          <p:nvPr>
            <p:ph type="ftr" sz="quarter" idx="11"/>
          </p:nvPr>
        </p:nvSpPr>
        <p:spPr/>
        <p:txBody>
          <a:bodyPr/>
          <a:lstStyle>
            <a:lvl1pPr>
              <a:defRPr/>
            </a:lvl1pPr>
          </a:lstStyle>
          <a:p>
            <a:endParaRPr lang="es-ES" altLang="es-US"/>
          </a:p>
        </p:txBody>
      </p:sp>
      <p:sp>
        <p:nvSpPr>
          <p:cNvPr id="7" name="Marcador de número de diapositiva 6"/>
          <p:cNvSpPr>
            <a:spLocks noGrp="1"/>
          </p:cNvSpPr>
          <p:nvPr>
            <p:ph type="sldNum" sz="quarter" idx="12"/>
          </p:nvPr>
        </p:nvSpPr>
        <p:spPr/>
        <p:txBody>
          <a:bodyPr/>
          <a:lstStyle>
            <a:lvl1pPr>
              <a:defRPr/>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05485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US" smtClean="0"/>
              <a:t>Haga clic para modificar el estilo de texto del patrón</a:t>
            </a:r>
          </a:p>
          <a:p>
            <a:pPr lvl="1"/>
            <a:r>
              <a:rPr lang="es-ES" altLang="es-US" smtClean="0"/>
              <a:t>Segundo nivel</a:t>
            </a:r>
          </a:p>
          <a:p>
            <a:pPr lvl="2"/>
            <a:r>
              <a:rPr lang="es-ES" altLang="es-US" smtClean="0"/>
              <a:t>Tercer nivel</a:t>
            </a:r>
          </a:p>
          <a:p>
            <a:pPr lvl="3"/>
            <a:r>
              <a:rPr lang="es-ES" altLang="es-US" smtClean="0"/>
              <a:t>Cuarto nivel</a:t>
            </a:r>
          </a:p>
          <a:p>
            <a:pPr lvl="4"/>
            <a:r>
              <a:rPr lang="es-ES" altLang="es-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ctr" rtl="0">
              <a:spcBef>
                <a:spcPts val="0"/>
              </a:spcBef>
              <a:buNone/>
            </a:pPr>
            <a:fld id="{00000000-1234-1234-1234-123412341234}" type="slidenum">
              <a:rPr lang="es-MX" sz="2800" b="0" i="0" u="none" strike="noStrike" cap="none" smtClean="0">
                <a:solidFill>
                  <a:schemeClr val="lt1"/>
                </a:solidFill>
                <a:latin typeface="Century Gothic"/>
                <a:ea typeface="Century Gothic"/>
                <a:cs typeface="Century Gothic"/>
                <a:sym typeface="Century Gothic"/>
              </a:rPr>
              <a:t>‹Nº›</a:t>
            </a:fld>
            <a:endParaRPr lang="es-MX" sz="2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0449492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p:fade thruBlk="1"/>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lcc.uma.es/~galvez/ftp/tad/Tema01-02.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1" name="Shape 261"/>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1000" b="0" i="0" u="none" strike="noStrike" cap="none">
                <a:solidFill>
                  <a:schemeClr val="lt1"/>
                </a:solidFill>
                <a:latin typeface="Century Gothic"/>
                <a:ea typeface="Century Gothic"/>
                <a:cs typeface="Century Gothic"/>
                <a:sym typeface="Century Gothic"/>
              </a:rPr>
              <a:t>1/29/2016</a:t>
            </a:r>
          </a:p>
        </p:txBody>
      </p:sp>
      <p:sp>
        <p:nvSpPr>
          <p:cNvPr id="262" name="Shape 262"/>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u="none" strike="noStrike" cap="none">
                <a:solidFill>
                  <a:schemeClr val="lt1"/>
                </a:solidFill>
                <a:latin typeface="Century Gothic"/>
                <a:ea typeface="Century Gothic"/>
                <a:cs typeface="Century Gothic"/>
                <a:sym typeface="Century Gothic"/>
              </a:rPr>
              <a:t>1</a:t>
            </a:fld>
            <a:endParaRPr lang="es-MX" sz="2800" b="0" i="0" u="none" strike="noStrike" cap="none">
              <a:solidFill>
                <a:schemeClr val="lt1"/>
              </a:solidFill>
              <a:latin typeface="Century Gothic"/>
              <a:ea typeface="Century Gothic"/>
              <a:cs typeface="Century Gothic"/>
              <a:sym typeface="Century Gothic"/>
            </a:endParaRPr>
          </a:p>
        </p:txBody>
      </p:sp>
      <p:sp>
        <p:nvSpPr>
          <p:cNvPr id="258" name="Shape 258"/>
          <p:cNvSpPr txBox="1">
            <a:spLocks noGrp="1"/>
          </p:cNvSpPr>
          <p:nvPr>
            <p:ph type="ctrTitle" idx="4294967295"/>
          </p:nvPr>
        </p:nvSpPr>
        <p:spPr>
          <a:xfrm>
            <a:off x="2703419" y="2931366"/>
            <a:ext cx="7000875" cy="1546225"/>
          </a:xfrm>
          <a:prstGeom prst="rect">
            <a:avLst/>
          </a:prstGeom>
          <a:noFill/>
          <a:ln>
            <a:noFill/>
          </a:ln>
        </p:spPr>
        <p:txBody>
          <a:bodyPr wrap="square" lIns="91425" tIns="45700" rIns="91425" bIns="45700" anchor="b" anchorCtr="0">
            <a:noAutofit/>
          </a:bodyPr>
          <a:lstStyle/>
          <a:p>
            <a:pPr marL="0" marR="0" lvl="0" indent="-342900" algn="ctr" rtl="0">
              <a:spcBef>
                <a:spcPts val="0"/>
              </a:spcBef>
              <a:buClr>
                <a:srgbClr val="A1E6C5"/>
              </a:buClr>
              <a:buSzPts val="5400"/>
              <a:buFont typeface="Arial"/>
              <a:buNone/>
            </a:pPr>
            <a:r>
              <a:rPr lang="es-MX" sz="5400" b="0" i="1" u="none" strike="noStrike" cap="none" dirty="0">
                <a:solidFill>
                  <a:schemeClr val="accent6">
                    <a:lumMod val="75000"/>
                  </a:schemeClr>
                </a:solidFill>
                <a:latin typeface="Arial"/>
                <a:ea typeface="Arial"/>
                <a:cs typeface="Arial"/>
                <a:sym typeface="Arial"/>
              </a:rPr>
              <a:t>Factores y características que determinan la </a:t>
            </a:r>
            <a:r>
              <a:rPr lang="es-MX" sz="5400" b="0" i="1" u="none" strike="noStrike" cap="none" dirty="0" err="1">
                <a:solidFill>
                  <a:schemeClr val="accent6">
                    <a:lumMod val="75000"/>
                  </a:schemeClr>
                </a:solidFill>
                <a:latin typeface="Arial"/>
                <a:ea typeface="Arial"/>
                <a:cs typeface="Arial"/>
                <a:sym typeface="Arial"/>
              </a:rPr>
              <a:t>csw</a:t>
            </a:r>
            <a:endParaRPr lang="es-MX" sz="5400" b="0" i="1" u="none" strike="noStrike" cap="none" dirty="0">
              <a:solidFill>
                <a:schemeClr val="accent6">
                  <a:lumMod val="75000"/>
                </a:schemeClr>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dt" sz="half" idx="10"/>
          </p:nvPr>
        </p:nvSpPr>
        <p:spPr>
          <a:xfrm>
            <a:off x="11201400" y="6394450"/>
            <a:ext cx="990600" cy="304800"/>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47" name="Shape 347"/>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10</a:t>
            </a:fld>
            <a:endParaRPr lang="es-MX" sz="2800" b="0" i="0">
              <a:solidFill>
                <a:schemeClr val="lt1"/>
              </a:solidFill>
              <a:latin typeface="Century Gothic"/>
              <a:ea typeface="Century Gothic"/>
              <a:cs typeface="Century Gothic"/>
              <a:sym typeface="Century Gothic"/>
            </a:endParaRPr>
          </a:p>
        </p:txBody>
      </p:sp>
      <p:sp>
        <p:nvSpPr>
          <p:cNvPr id="348" name="Shape 348"/>
          <p:cNvSpPr/>
          <p:nvPr/>
        </p:nvSpPr>
        <p:spPr>
          <a:xfrm>
            <a:off x="446467" y="1063416"/>
            <a:ext cx="6096000" cy="1015663"/>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a:solidFill>
                  <a:schemeClr val="dk1"/>
                </a:solidFill>
                <a:latin typeface="Century Gothic"/>
                <a:ea typeface="Century Gothic"/>
                <a:cs typeface="Century Gothic"/>
                <a:sym typeface="Century Gothic"/>
              </a:rPr>
              <a:t>Robustez: </a:t>
            </a:r>
            <a:r>
              <a:rPr lang="es-MX" sz="2000">
                <a:solidFill>
                  <a:schemeClr val="dk1"/>
                </a:solidFill>
                <a:latin typeface="Century Gothic"/>
                <a:ea typeface="Century Gothic"/>
                <a:cs typeface="Century Gothic"/>
                <a:sym typeface="Century Gothic"/>
              </a:rPr>
              <a:t>Grado en que un programa o componente SW se puede reutilizar en otras aplicaciones. </a:t>
            </a:r>
          </a:p>
        </p:txBody>
      </p:sp>
      <p:pic>
        <p:nvPicPr>
          <p:cNvPr id="349" name="Shape 349"/>
          <p:cNvPicPr preferRelativeResize="0"/>
          <p:nvPr/>
        </p:nvPicPr>
        <p:blipFill rotWithShape="1">
          <a:blip r:embed="rId3">
            <a:alphaModFix/>
          </a:blip>
          <a:srcRect/>
          <a:stretch/>
        </p:blipFill>
        <p:spPr>
          <a:xfrm>
            <a:off x="6031442" y="2466937"/>
            <a:ext cx="5641803" cy="2640519"/>
          </a:xfrm>
          <a:prstGeom prst="rect">
            <a:avLst/>
          </a:prstGeom>
          <a:noFill/>
          <a:ln>
            <a:noFill/>
          </a:ln>
        </p:spPr>
      </p:pic>
      <p:sp>
        <p:nvSpPr>
          <p:cNvPr id="350" name="Shape 350"/>
          <p:cNvSpPr txBox="1"/>
          <p:nvPr/>
        </p:nvSpPr>
        <p:spPr>
          <a:xfrm>
            <a:off x="446467" y="2466937"/>
            <a:ext cx="7422525"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 Característica: </a:t>
            </a:r>
          </a:p>
          <a:p>
            <a:pPr marL="0" marR="0" lvl="0" indent="0" algn="l" rtl="0">
              <a:spcBef>
                <a:spcPts val="0"/>
              </a:spcBef>
              <a:buNone/>
            </a:pPr>
            <a:r>
              <a:rPr lang="es-MX" sz="2000" dirty="0">
                <a:solidFill>
                  <a:schemeClr val="dk1"/>
                </a:solidFill>
                <a:latin typeface="Century Gothic"/>
                <a:ea typeface="Century Gothic"/>
                <a:cs typeface="Century Gothic"/>
                <a:sym typeface="Century Gothic"/>
              </a:rPr>
              <a:t>Es</a:t>
            </a:r>
            <a:r>
              <a:rPr lang="es-MX" sz="2000" b="1" dirty="0">
                <a:solidFill>
                  <a:schemeClr val="dk1"/>
                </a:solidFill>
                <a:latin typeface="Century Gothic"/>
                <a:ea typeface="Century Gothic"/>
                <a:cs typeface="Century Gothic"/>
                <a:sym typeface="Century Gothic"/>
              </a:rPr>
              <a:t> </a:t>
            </a:r>
            <a:r>
              <a:rPr lang="es-MX" sz="2000" dirty="0">
                <a:solidFill>
                  <a:schemeClr val="dk1"/>
                </a:solidFill>
                <a:latin typeface="Century Gothic"/>
                <a:ea typeface="Century Gothic"/>
                <a:cs typeface="Century Gothic"/>
                <a:sym typeface="Century Gothic"/>
              </a:rPr>
              <a:t>que se mantenga en un rito que debe</a:t>
            </a:r>
            <a:r>
              <a:rPr lang="es-MX" sz="2000" b="1" dirty="0">
                <a:solidFill>
                  <a:schemeClr val="dk1"/>
                </a:solidFill>
                <a:latin typeface="Century Gothic"/>
                <a:ea typeface="Century Gothic"/>
                <a:cs typeface="Century Gothic"/>
                <a:sym typeface="Century Gothic"/>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dirty="0" smtClean="0">
                <a:solidFill>
                  <a:schemeClr val="accent1"/>
                </a:solidFill>
                <a:latin typeface="Century Gothic"/>
                <a:ea typeface="Century Gothic"/>
                <a:cs typeface="Century Gothic"/>
                <a:sym typeface="Century Gothic"/>
              </a:rPr>
              <a:t>1/29/216</a:t>
            </a:r>
            <a:endParaRPr lang="es-MX" sz="1000" b="1" i="0" dirty="0">
              <a:solidFill>
                <a:schemeClr val="accent1"/>
              </a:solidFill>
              <a:latin typeface="Century Gothic"/>
              <a:ea typeface="Century Gothic"/>
              <a:cs typeface="Century Gothic"/>
              <a:sym typeface="Century Gothic"/>
            </a:endParaRPr>
          </a:p>
        </p:txBody>
      </p:sp>
      <p:sp>
        <p:nvSpPr>
          <p:cNvPr id="356" name="Shape 356"/>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11</a:t>
            </a:fld>
            <a:endParaRPr lang="es-MX" sz="2800" b="0" i="0">
              <a:solidFill>
                <a:schemeClr val="lt1"/>
              </a:solidFill>
              <a:latin typeface="Century Gothic"/>
              <a:ea typeface="Century Gothic"/>
              <a:cs typeface="Century Gothic"/>
              <a:sym typeface="Century Gothic"/>
            </a:endParaRPr>
          </a:p>
        </p:txBody>
      </p:sp>
      <p:sp>
        <p:nvSpPr>
          <p:cNvPr id="357" name="Shape 357"/>
          <p:cNvSpPr/>
          <p:nvPr/>
        </p:nvSpPr>
        <p:spPr>
          <a:xfrm>
            <a:off x="626771" y="1545626"/>
            <a:ext cx="6096000" cy="224676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Compatibilidad:</a:t>
            </a:r>
            <a:r>
              <a:rPr lang="es-MX" sz="2000" dirty="0">
                <a:solidFill>
                  <a:schemeClr val="dk1"/>
                </a:solidFill>
                <a:latin typeface="Century Gothic"/>
                <a:ea typeface="Century Gothic"/>
                <a:cs typeface="Century Gothic"/>
                <a:sym typeface="Century Gothic"/>
              </a:rPr>
              <a:t> El esfuerzo necesario para acoplar un sistema con otro.</a:t>
            </a:r>
          </a:p>
          <a:p>
            <a:pPr marL="0" marR="0" lvl="0" indent="0" algn="l" rtl="0">
              <a:spcBef>
                <a:spcPts val="0"/>
              </a:spcBef>
              <a:buNone/>
            </a:pPr>
            <a:r>
              <a:rPr lang="es-MX" sz="2000" dirty="0">
                <a:solidFill>
                  <a:schemeClr val="dk1"/>
                </a:solidFill>
                <a:latin typeface="Century Gothic"/>
                <a:ea typeface="Century Gothic"/>
                <a:cs typeface="Century Gothic"/>
                <a:sym typeface="Century Gothic"/>
              </a:rPr>
              <a:t>El grado en que un programa o partes de él pueden reutilizarse en otras aplicaciones (en relación con el empaquetamiento y el alcance de las funciones que realiza el programa).</a:t>
            </a:r>
          </a:p>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 </a:t>
            </a:r>
          </a:p>
        </p:txBody>
      </p:sp>
      <p:sp>
        <p:nvSpPr>
          <p:cNvPr id="358" name="Shape 358"/>
          <p:cNvSpPr txBox="1"/>
          <p:nvPr/>
        </p:nvSpPr>
        <p:spPr>
          <a:xfrm>
            <a:off x="626771" y="4134118"/>
            <a:ext cx="5222699" cy="95410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Característica: </a:t>
            </a:r>
            <a:r>
              <a:rPr lang="es-MX" sz="1800" dirty="0">
                <a:solidFill>
                  <a:schemeClr val="dk1"/>
                </a:solidFill>
                <a:latin typeface="Century Gothic"/>
                <a:ea typeface="Century Gothic"/>
                <a:cs typeface="Century Gothic"/>
                <a:sym typeface="Century Gothic"/>
              </a:rPr>
              <a:t>visible y ejecutable en la plataforma que corra</a:t>
            </a:r>
            <a:r>
              <a:rPr lang="es-MX" sz="1800" b="1" dirty="0">
                <a:solidFill>
                  <a:schemeClr val="dk1"/>
                </a:solidFill>
                <a:latin typeface="Century Gothic"/>
                <a:ea typeface="Century Gothic"/>
                <a:cs typeface="Century Gothic"/>
                <a:sym typeface="Century Gothic"/>
              </a:rPr>
              <a:t> </a:t>
            </a:r>
          </a:p>
        </p:txBody>
      </p:sp>
      <p:pic>
        <p:nvPicPr>
          <p:cNvPr id="359" name="Shape 359"/>
          <p:cNvPicPr preferRelativeResize="0"/>
          <p:nvPr/>
        </p:nvPicPr>
        <p:blipFill rotWithShape="1">
          <a:blip r:embed="rId3">
            <a:alphaModFix/>
          </a:blip>
          <a:srcRect/>
          <a:stretch/>
        </p:blipFill>
        <p:spPr>
          <a:xfrm>
            <a:off x="6199766" y="3570786"/>
            <a:ext cx="5569843" cy="2319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65" name="Shape 365"/>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12</a:t>
            </a:fld>
            <a:endParaRPr lang="es-MX" sz="2800" b="0" i="0">
              <a:solidFill>
                <a:schemeClr val="lt1"/>
              </a:solidFill>
              <a:latin typeface="Century Gothic"/>
              <a:ea typeface="Century Gothic"/>
              <a:cs typeface="Century Gothic"/>
              <a:sym typeface="Century Gothic"/>
            </a:endParaRPr>
          </a:p>
        </p:txBody>
      </p:sp>
      <p:sp>
        <p:nvSpPr>
          <p:cNvPr id="366" name="Shape 366"/>
          <p:cNvSpPr/>
          <p:nvPr/>
        </p:nvSpPr>
        <p:spPr>
          <a:xfrm>
            <a:off x="2522807" y="760306"/>
            <a:ext cx="7069564"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Oportunidad: </a:t>
            </a:r>
            <a:r>
              <a:rPr lang="es-MX" sz="2000" dirty="0">
                <a:solidFill>
                  <a:schemeClr val="dk1"/>
                </a:solidFill>
                <a:latin typeface="Century Gothic"/>
                <a:ea typeface="Century Gothic"/>
                <a:cs typeface="Century Gothic"/>
                <a:sym typeface="Century Gothic"/>
              </a:rPr>
              <a:t>Fácil de acceder, en cualquier momento</a:t>
            </a:r>
          </a:p>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 </a:t>
            </a:r>
          </a:p>
        </p:txBody>
      </p:sp>
      <p:sp>
        <p:nvSpPr>
          <p:cNvPr id="367" name="Shape 367"/>
          <p:cNvSpPr txBox="1"/>
          <p:nvPr/>
        </p:nvSpPr>
        <p:spPr>
          <a:xfrm>
            <a:off x="2391403" y="5408180"/>
            <a:ext cx="7332372"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Característica: </a:t>
            </a:r>
            <a:r>
              <a:rPr lang="es-MX" sz="2000" dirty="0">
                <a:solidFill>
                  <a:schemeClr val="dk1"/>
                </a:solidFill>
                <a:latin typeface="Century Gothic"/>
                <a:ea typeface="Century Gothic"/>
                <a:cs typeface="Century Gothic"/>
                <a:sym typeface="Century Gothic"/>
              </a:rPr>
              <a:t>Fácil de acceder, en cualquier momento</a:t>
            </a:r>
            <a:r>
              <a:rPr lang="es-MX" sz="2000" b="1" dirty="0">
                <a:solidFill>
                  <a:schemeClr val="dk1"/>
                </a:solidFill>
                <a:latin typeface="Century Gothic"/>
                <a:ea typeface="Century Gothic"/>
                <a:cs typeface="Century Gothic"/>
                <a:sym typeface="Century Gothic"/>
              </a:rPr>
              <a:t> </a:t>
            </a:r>
          </a:p>
        </p:txBody>
      </p:sp>
      <p:pic>
        <p:nvPicPr>
          <p:cNvPr id="368" name="Shape 368" descr="https://745515a37222097b0902-74ef300a2b2b2d9e236c9459912aaf20.ssl.cf2.rackcdn.com/091fb693e8b8d5eafbfebab3053d14a4.png"/>
          <p:cNvPicPr preferRelativeResize="0"/>
          <p:nvPr/>
        </p:nvPicPr>
        <p:blipFill rotWithShape="1">
          <a:blip r:embed="rId3">
            <a:alphaModFix/>
          </a:blip>
          <a:srcRect/>
          <a:stretch/>
        </p:blipFill>
        <p:spPr>
          <a:xfrm>
            <a:off x="3492333" y="2480757"/>
            <a:ext cx="3685254" cy="26439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74" name="Shape 374"/>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13</a:t>
            </a:fld>
            <a:endParaRPr lang="es-MX" sz="2800" b="0" i="0">
              <a:solidFill>
                <a:schemeClr val="lt1"/>
              </a:solidFill>
              <a:latin typeface="Century Gothic"/>
              <a:ea typeface="Century Gothic"/>
              <a:cs typeface="Century Gothic"/>
              <a:sym typeface="Century Gothic"/>
            </a:endParaRPr>
          </a:p>
        </p:txBody>
      </p:sp>
      <p:sp>
        <p:nvSpPr>
          <p:cNvPr id="2" name="Título 1"/>
          <p:cNvSpPr>
            <a:spLocks noGrp="1"/>
          </p:cNvSpPr>
          <p:nvPr>
            <p:ph type="ctrTitle" idx="4294967295"/>
          </p:nvPr>
        </p:nvSpPr>
        <p:spPr>
          <a:xfrm>
            <a:off x="5192713" y="120650"/>
            <a:ext cx="6999287" cy="1546225"/>
          </a:xfrm>
        </p:spPr>
        <p:txBody>
          <a:bodyPr/>
          <a:lstStyle/>
          <a:p>
            <a:r>
              <a:rPr lang="es-US" i="1" dirty="0" smtClean="0"/>
              <a:t>Referencias</a:t>
            </a:r>
            <a:endParaRPr lang="es-US" i="1" dirty="0"/>
          </a:p>
        </p:txBody>
      </p:sp>
      <p:sp>
        <p:nvSpPr>
          <p:cNvPr id="6" name="Shape 357"/>
          <p:cNvSpPr/>
          <p:nvPr/>
        </p:nvSpPr>
        <p:spPr>
          <a:xfrm>
            <a:off x="3442446" y="2070061"/>
            <a:ext cx="8162365" cy="2999480"/>
          </a:xfrm>
          <a:prstGeom prst="rect">
            <a:avLst/>
          </a:prstGeom>
          <a:noFill/>
          <a:ln>
            <a:noFill/>
          </a:ln>
        </p:spPr>
        <p:txBody>
          <a:bodyPr wrap="square" lIns="91425" tIns="45700" rIns="91425" bIns="45700" anchor="t" anchorCtr="0">
            <a:noAutofit/>
          </a:bodyPr>
          <a:lstStyle/>
          <a:p>
            <a:pPr algn="r"/>
            <a:r>
              <a:rPr lang="es-MX" sz="1600" dirty="0">
                <a:ln w="3175">
                  <a:noFill/>
                </a:ln>
                <a:solidFill>
                  <a:schemeClr val="accent6">
                    <a:lumMod val="75000"/>
                  </a:schemeClr>
                </a:solidFill>
              </a:rPr>
              <a:t>Acalle, A. (20 de Enero de 2016). Funcionalidad. Obtenido de Funcionalidad: http://albertolacalle.com/hci/funcionalidad-usabilidad.htm</a:t>
            </a:r>
            <a:endParaRPr lang="es-US" sz="1600" dirty="0">
              <a:ln w="3175">
                <a:noFill/>
              </a:ln>
              <a:solidFill>
                <a:schemeClr val="accent6">
                  <a:lumMod val="75000"/>
                </a:schemeClr>
              </a:solidFill>
            </a:endParaRPr>
          </a:p>
          <a:p>
            <a:pPr algn="r"/>
            <a:r>
              <a:rPr lang="es-MX" sz="1600" dirty="0">
                <a:ln w="3175">
                  <a:noFill/>
                </a:ln>
                <a:solidFill>
                  <a:schemeClr val="accent6">
                    <a:lumMod val="75000"/>
                  </a:schemeClr>
                </a:solidFill>
              </a:rPr>
              <a:t>algebraicas, S. s. (21 de Enero de 2016). Temas 1 y 2 Sistemas software y especificaciones algebraicas. Obtenido de Temas 1 y 2 Sistemas software y especificaciones algebraicas: </a:t>
            </a:r>
            <a:r>
              <a:rPr lang="es-MX" sz="1600" dirty="0">
                <a:ln w="3175">
                  <a:noFill/>
                </a:ln>
                <a:solidFill>
                  <a:schemeClr val="accent6">
                    <a:lumMod val="75000"/>
                  </a:schemeClr>
                </a:solidFill>
                <a:hlinkClick r:id="rId3"/>
              </a:rPr>
              <a:t>http://www.lcc.uma.es/~</a:t>
            </a:r>
            <a:r>
              <a:rPr lang="es-MX" sz="1600" dirty="0" smtClean="0">
                <a:ln w="3175">
                  <a:noFill/>
                </a:ln>
                <a:solidFill>
                  <a:schemeClr val="accent6">
                    <a:lumMod val="75000"/>
                  </a:schemeClr>
                </a:solidFill>
                <a:hlinkClick r:id="rId3"/>
              </a:rPr>
              <a:t>galvez/ftp/tad/Tema01-02.pdf</a:t>
            </a:r>
            <a:endParaRPr lang="es-MX" sz="1600" dirty="0" smtClean="0">
              <a:ln w="3175">
                <a:noFill/>
              </a:ln>
              <a:solidFill>
                <a:schemeClr val="accent6">
                  <a:lumMod val="75000"/>
                </a:schemeClr>
              </a:solidFill>
            </a:endParaRPr>
          </a:p>
          <a:p>
            <a:pPr algn="r"/>
            <a:endParaRPr lang="es-US" sz="1600" dirty="0">
              <a:ln w="3175">
                <a:noFill/>
              </a:ln>
              <a:solidFill>
                <a:schemeClr val="accent6">
                  <a:lumMod val="75000"/>
                </a:schemeClr>
              </a:solidFill>
            </a:endParaRPr>
          </a:p>
          <a:p>
            <a:pPr algn="r"/>
            <a:r>
              <a:rPr lang="es-MX" sz="1600" dirty="0" err="1">
                <a:ln w="3175">
                  <a:noFill/>
                </a:ln>
                <a:solidFill>
                  <a:schemeClr val="accent6">
                    <a:lumMod val="75000"/>
                  </a:schemeClr>
                </a:solidFill>
              </a:rPr>
              <a:t>Buzz</a:t>
            </a:r>
            <a:r>
              <a:rPr lang="es-MX" sz="1600" dirty="0">
                <a:ln w="3175">
                  <a:noFill/>
                </a:ln>
                <a:solidFill>
                  <a:schemeClr val="accent6">
                    <a:lumMod val="75000"/>
                  </a:schemeClr>
                </a:solidFill>
              </a:rPr>
              <a:t>, S. (20 de Enero de 2016). Conocimiento para crear software grandioso. Obtenido de Conocimiento para crear software grandioso: http://sg.com.mx/content/view/271</a:t>
            </a:r>
            <a:endParaRPr lang="es-US" sz="1600" dirty="0">
              <a:ln w="3175">
                <a:noFill/>
              </a:ln>
              <a:solidFill>
                <a:schemeClr val="accent6">
                  <a:lumMod val="75000"/>
                </a:schemeClr>
              </a:solidFill>
            </a:endParaRPr>
          </a:p>
          <a:p>
            <a:pPr algn="r"/>
            <a:r>
              <a:rPr lang="es-MX" sz="1600" dirty="0" err="1">
                <a:ln w="3175">
                  <a:noFill/>
                </a:ln>
                <a:solidFill>
                  <a:schemeClr val="accent6">
                    <a:lumMod val="75000"/>
                  </a:schemeClr>
                </a:solidFill>
              </a:rPr>
              <a:t>facil</a:t>
            </a:r>
            <a:r>
              <a:rPr lang="es-MX" sz="1600" dirty="0">
                <a:ln w="3175">
                  <a:noFill/>
                </a:ln>
                <a:solidFill>
                  <a:schemeClr val="accent6">
                    <a:lumMod val="75000"/>
                  </a:schemeClr>
                </a:solidFill>
              </a:rPr>
              <a:t>), T. z. (21 de Enero de 2016). </a:t>
            </a:r>
            <a:endParaRPr lang="es-MX" sz="1600" dirty="0" smtClean="0">
              <a:ln w="3175">
                <a:noFill/>
              </a:ln>
              <a:solidFill>
                <a:schemeClr val="accent6">
                  <a:lumMod val="75000"/>
                </a:schemeClr>
              </a:solidFill>
            </a:endParaRPr>
          </a:p>
          <a:p>
            <a:pPr algn="r"/>
            <a:endParaRPr lang="es-MX" sz="1600" dirty="0">
              <a:ln w="3175">
                <a:noFill/>
              </a:ln>
              <a:solidFill>
                <a:schemeClr val="accent6">
                  <a:lumMod val="75000"/>
                </a:schemeClr>
              </a:solidFill>
            </a:endParaRPr>
          </a:p>
          <a:p>
            <a:pPr algn="r"/>
            <a:r>
              <a:rPr lang="es-MX" sz="1600" dirty="0" smtClean="0">
                <a:ln w="3175">
                  <a:noFill/>
                </a:ln>
                <a:solidFill>
                  <a:schemeClr val="accent6">
                    <a:lumMod val="75000"/>
                  </a:schemeClr>
                </a:solidFill>
              </a:rPr>
              <a:t>Factores </a:t>
            </a:r>
            <a:r>
              <a:rPr lang="es-MX" sz="1600" dirty="0">
                <a:ln w="3175">
                  <a:noFill/>
                </a:ln>
                <a:solidFill>
                  <a:schemeClr val="accent6">
                    <a:lumMod val="75000"/>
                  </a:schemeClr>
                </a:solidFill>
              </a:rPr>
              <a:t>Que Determinan La Calidad De Un Software? Obtenido </a:t>
            </a:r>
            <a:r>
              <a:rPr lang="es-MX" sz="1600" dirty="0" smtClean="0">
                <a:ln w="3175">
                  <a:noFill/>
                </a:ln>
                <a:solidFill>
                  <a:schemeClr val="accent6">
                    <a:lumMod val="75000"/>
                  </a:schemeClr>
                </a:solidFill>
              </a:rPr>
              <a:t>de Factores </a:t>
            </a:r>
            <a:r>
              <a:rPr lang="es-MX" sz="1600" dirty="0">
                <a:ln w="3175">
                  <a:noFill/>
                </a:ln>
                <a:solidFill>
                  <a:schemeClr val="accent6">
                    <a:lumMod val="75000"/>
                  </a:schemeClr>
                </a:solidFill>
              </a:rPr>
              <a:t>Que Determinan La Calidad De Un Software?: </a:t>
            </a:r>
            <a:r>
              <a:rPr lang="es-MX" sz="2400" b="1" dirty="0" smtClean="0">
                <a:ln w="3175">
                  <a:noFill/>
                </a:ln>
                <a:solidFill>
                  <a:schemeClr val="accent6">
                    <a:lumMod val="75000"/>
                  </a:schemeClr>
                </a:solidFill>
                <a:latin typeface="Century Gothic"/>
                <a:ea typeface="Century Gothic"/>
                <a:cs typeface="Century Gothic"/>
                <a:sym typeface="Century Gothic"/>
              </a:rPr>
              <a:t> </a:t>
            </a:r>
            <a:endParaRPr lang="es-MX" sz="2400" b="1" dirty="0">
              <a:ln w="3175">
                <a:noFill/>
              </a:ln>
              <a:solidFill>
                <a:schemeClr val="accent6">
                  <a:lumMod val="75000"/>
                </a:schemeClr>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1584859" y="2029724"/>
            <a:ext cx="2120459" cy="592452"/>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3000" b="0" i="0" u="none" strike="noStrike" cap="none" dirty="0">
                <a:solidFill>
                  <a:schemeClr val="lt1"/>
                </a:solidFill>
                <a:latin typeface="Century Gothic"/>
                <a:ea typeface="Century Gothic"/>
                <a:cs typeface="Century Gothic"/>
                <a:sym typeface="Century Gothic"/>
              </a:rPr>
              <a:t> </a:t>
            </a:r>
            <a:r>
              <a:rPr lang="es-MX" sz="1800" b="0" i="0" u="none" strike="noStrike" cap="none" dirty="0">
                <a:solidFill>
                  <a:schemeClr val="lt1"/>
                </a:solidFill>
                <a:latin typeface="Century Gothic"/>
                <a:ea typeface="Century Gothic"/>
                <a:cs typeface="Century Gothic"/>
                <a:sym typeface="Century Gothic"/>
              </a:rPr>
              <a:t>Funcionalidad </a:t>
            </a:r>
          </a:p>
        </p:txBody>
      </p:sp>
      <p:sp>
        <p:nvSpPr>
          <p:cNvPr id="268" name="Shape 268"/>
          <p:cNvSpPr/>
          <p:nvPr/>
        </p:nvSpPr>
        <p:spPr>
          <a:xfrm>
            <a:off x="3843110" y="2029724"/>
            <a:ext cx="1775867" cy="566337"/>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3000" b="0" i="0" u="none" strike="noStrike" cap="none" dirty="0">
                <a:solidFill>
                  <a:schemeClr val="lt1"/>
                </a:solidFill>
                <a:latin typeface="Century Gothic"/>
                <a:ea typeface="Century Gothic"/>
                <a:cs typeface="Century Gothic"/>
                <a:sym typeface="Century Gothic"/>
              </a:rPr>
              <a:t> </a:t>
            </a:r>
            <a:r>
              <a:rPr lang="es-MX" sz="2000" b="0" i="0" u="none" strike="noStrike" cap="none" dirty="0">
                <a:solidFill>
                  <a:schemeClr val="lt1"/>
                </a:solidFill>
                <a:latin typeface="Century Gothic"/>
                <a:ea typeface="Century Gothic"/>
                <a:cs typeface="Century Gothic"/>
                <a:sym typeface="Century Gothic"/>
              </a:rPr>
              <a:t>Corrección</a:t>
            </a:r>
            <a:r>
              <a:rPr lang="es-MX" sz="3000" b="0" i="0" u="none" strike="noStrike" cap="none" dirty="0">
                <a:solidFill>
                  <a:schemeClr val="lt1"/>
                </a:solidFill>
                <a:latin typeface="Century Gothic"/>
                <a:ea typeface="Century Gothic"/>
                <a:cs typeface="Century Gothic"/>
                <a:sym typeface="Century Gothic"/>
              </a:rPr>
              <a:t> </a:t>
            </a:r>
          </a:p>
        </p:txBody>
      </p:sp>
      <p:sp>
        <p:nvSpPr>
          <p:cNvPr id="269" name="Shape 269"/>
          <p:cNvSpPr/>
          <p:nvPr/>
        </p:nvSpPr>
        <p:spPr>
          <a:xfrm>
            <a:off x="2627462" y="2853212"/>
            <a:ext cx="1994343" cy="518587"/>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3000" b="0" i="0" u="none" strike="noStrike" cap="none" dirty="0">
                <a:solidFill>
                  <a:schemeClr val="lt1"/>
                </a:solidFill>
                <a:latin typeface="Century Gothic"/>
                <a:ea typeface="Century Gothic"/>
                <a:cs typeface="Century Gothic"/>
                <a:sym typeface="Century Gothic"/>
              </a:rPr>
              <a:t> </a:t>
            </a:r>
            <a:r>
              <a:rPr lang="es-MX" sz="1800" b="0" i="0" u="none" strike="noStrike" cap="none" dirty="0">
                <a:solidFill>
                  <a:schemeClr val="lt1"/>
                </a:solidFill>
                <a:latin typeface="Century Gothic"/>
                <a:ea typeface="Century Gothic"/>
                <a:cs typeface="Century Gothic"/>
                <a:sym typeface="Century Gothic"/>
              </a:rPr>
              <a:t>Confiabilidad</a:t>
            </a:r>
            <a:r>
              <a:rPr lang="es-MX" sz="3000" b="0" i="0" u="none" strike="noStrike" cap="none" dirty="0">
                <a:solidFill>
                  <a:schemeClr val="lt1"/>
                </a:solidFill>
                <a:latin typeface="Century Gothic"/>
                <a:ea typeface="Century Gothic"/>
                <a:cs typeface="Century Gothic"/>
                <a:sym typeface="Century Gothic"/>
              </a:rPr>
              <a:t> </a:t>
            </a:r>
          </a:p>
        </p:txBody>
      </p:sp>
      <p:sp>
        <p:nvSpPr>
          <p:cNvPr id="270" name="Shape 270"/>
          <p:cNvSpPr/>
          <p:nvPr/>
        </p:nvSpPr>
        <p:spPr>
          <a:xfrm>
            <a:off x="4731043" y="2853212"/>
            <a:ext cx="1750208" cy="518587"/>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a:solidFill>
                  <a:schemeClr val="lt1"/>
                </a:solidFill>
                <a:latin typeface="Century Gothic"/>
                <a:ea typeface="Century Gothic"/>
                <a:cs typeface="Century Gothic"/>
                <a:sym typeface="Century Gothic"/>
              </a:rPr>
              <a:t>Eficiencia</a:t>
            </a:r>
          </a:p>
        </p:txBody>
      </p:sp>
      <p:sp>
        <p:nvSpPr>
          <p:cNvPr id="271" name="Shape 271"/>
          <p:cNvSpPr/>
          <p:nvPr/>
        </p:nvSpPr>
        <p:spPr>
          <a:xfrm>
            <a:off x="3705318" y="3628950"/>
            <a:ext cx="1886638" cy="480768"/>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dirty="0">
                <a:solidFill>
                  <a:schemeClr val="lt1"/>
                </a:solidFill>
                <a:latin typeface="Century Gothic"/>
                <a:ea typeface="Century Gothic"/>
                <a:cs typeface="Century Gothic"/>
                <a:sym typeface="Century Gothic"/>
              </a:rPr>
              <a:t>Usabilidad</a:t>
            </a:r>
          </a:p>
        </p:txBody>
      </p:sp>
      <p:sp>
        <p:nvSpPr>
          <p:cNvPr id="272" name="Shape 272"/>
          <p:cNvSpPr/>
          <p:nvPr/>
        </p:nvSpPr>
        <p:spPr>
          <a:xfrm>
            <a:off x="5767017" y="3628951"/>
            <a:ext cx="2152323" cy="480768"/>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dirty="0">
                <a:solidFill>
                  <a:schemeClr val="lt1"/>
                </a:solidFill>
                <a:latin typeface="Century Gothic"/>
                <a:ea typeface="Century Gothic"/>
                <a:cs typeface="Century Gothic"/>
                <a:sym typeface="Century Gothic"/>
              </a:rPr>
              <a:t>Mantenibilidad</a:t>
            </a:r>
          </a:p>
        </p:txBody>
      </p:sp>
      <p:sp>
        <p:nvSpPr>
          <p:cNvPr id="273" name="Shape 273"/>
          <p:cNvSpPr/>
          <p:nvPr/>
        </p:nvSpPr>
        <p:spPr>
          <a:xfrm>
            <a:off x="5115911" y="4366869"/>
            <a:ext cx="1876420" cy="502229"/>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dirty="0">
                <a:solidFill>
                  <a:schemeClr val="lt1"/>
                </a:solidFill>
                <a:latin typeface="Century Gothic"/>
                <a:ea typeface="Century Gothic"/>
                <a:cs typeface="Century Gothic"/>
                <a:sym typeface="Century Gothic"/>
              </a:rPr>
              <a:t>Portabilidad</a:t>
            </a:r>
          </a:p>
        </p:txBody>
      </p:sp>
      <p:sp>
        <p:nvSpPr>
          <p:cNvPr id="274" name="Shape 274"/>
          <p:cNvSpPr/>
          <p:nvPr/>
        </p:nvSpPr>
        <p:spPr>
          <a:xfrm>
            <a:off x="7085881" y="4366869"/>
            <a:ext cx="1666918" cy="502229"/>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dirty="0">
                <a:solidFill>
                  <a:schemeClr val="lt1"/>
                </a:solidFill>
                <a:latin typeface="Century Gothic"/>
                <a:ea typeface="Century Gothic"/>
                <a:cs typeface="Century Gothic"/>
                <a:sym typeface="Century Gothic"/>
              </a:rPr>
              <a:t>Robustez</a:t>
            </a:r>
          </a:p>
        </p:txBody>
      </p:sp>
      <p:sp>
        <p:nvSpPr>
          <p:cNvPr id="275" name="Shape 275"/>
          <p:cNvSpPr/>
          <p:nvPr/>
        </p:nvSpPr>
        <p:spPr>
          <a:xfrm>
            <a:off x="6054121" y="5046449"/>
            <a:ext cx="2240822" cy="519835"/>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dirty="0">
                <a:solidFill>
                  <a:schemeClr val="lt1"/>
                </a:solidFill>
                <a:latin typeface="Century Gothic"/>
                <a:ea typeface="Century Gothic"/>
                <a:cs typeface="Century Gothic"/>
                <a:sym typeface="Century Gothic"/>
              </a:rPr>
              <a:t>Compatibilidad</a:t>
            </a:r>
          </a:p>
        </p:txBody>
      </p:sp>
      <p:sp>
        <p:nvSpPr>
          <p:cNvPr id="276" name="Shape 276"/>
          <p:cNvSpPr/>
          <p:nvPr/>
        </p:nvSpPr>
        <p:spPr>
          <a:xfrm>
            <a:off x="8464405" y="5046448"/>
            <a:ext cx="1941725" cy="519835"/>
          </a:xfrm>
          <a:prstGeom prst="roundRect">
            <a:avLst>
              <a:gd name="adj" fmla="val 16667"/>
            </a:avLst>
          </a:prstGeom>
          <a:solidFill>
            <a:schemeClr val="dk2"/>
          </a:solidFill>
          <a:ln w="28575" cap="rnd"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None/>
            </a:pPr>
            <a:r>
              <a:rPr lang="es-MX" sz="2000" b="0" i="0" u="none" strike="noStrike" cap="none">
                <a:solidFill>
                  <a:schemeClr val="lt1"/>
                </a:solidFill>
                <a:latin typeface="Century Gothic"/>
                <a:ea typeface="Century Gothic"/>
                <a:cs typeface="Century Gothic"/>
                <a:sym typeface="Century Gothic"/>
              </a:rPr>
              <a:t>Oportunidad</a:t>
            </a:r>
          </a:p>
        </p:txBody>
      </p:sp>
      <p:sp>
        <p:nvSpPr>
          <p:cNvPr id="277" name="Shape 277"/>
          <p:cNvSpPr txBox="1"/>
          <p:nvPr/>
        </p:nvSpPr>
        <p:spPr>
          <a:xfrm>
            <a:off x="5199666" y="667287"/>
            <a:ext cx="1886215" cy="584775"/>
          </a:xfrm>
          <a:prstGeom prst="rect">
            <a:avLst/>
          </a:prstGeom>
          <a:solidFill>
            <a:srgbClr val="0A3F60"/>
          </a:solidFill>
          <a:ln w="9525" cap="flat" cmpd="sng">
            <a:solidFill>
              <a:srgbClr val="0A3F60"/>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s-MX" sz="3200" b="0" i="0" u="none" strike="noStrike" cap="none">
                <a:solidFill>
                  <a:schemeClr val="lt1"/>
                </a:solidFill>
                <a:latin typeface="Century Gothic"/>
                <a:ea typeface="Century Gothic"/>
                <a:cs typeface="Century Gothic"/>
                <a:sym typeface="Century Gothic"/>
              </a:rPr>
              <a:t>Índice</a:t>
            </a:r>
          </a:p>
        </p:txBody>
      </p:sp>
      <p:sp>
        <p:nvSpPr>
          <p:cNvPr id="278" name="Shape 278"/>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279" name="Shape 279"/>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2</a:t>
            </a:fld>
            <a:endParaRPr lang="es-MX" sz="2800" b="0" i="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285" name="Shape 285"/>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3</a:t>
            </a:fld>
            <a:endParaRPr lang="es-MX" sz="2800" b="0" i="0">
              <a:solidFill>
                <a:schemeClr val="lt1"/>
              </a:solidFill>
              <a:latin typeface="Century Gothic"/>
              <a:ea typeface="Century Gothic"/>
              <a:cs typeface="Century Gothic"/>
              <a:sym typeface="Century Gothic"/>
            </a:endParaRPr>
          </a:p>
        </p:txBody>
      </p:sp>
      <p:sp>
        <p:nvSpPr>
          <p:cNvPr id="286" name="Shape 286"/>
          <p:cNvSpPr/>
          <p:nvPr/>
        </p:nvSpPr>
        <p:spPr>
          <a:xfrm>
            <a:off x="772696" y="1887664"/>
            <a:ext cx="10373541" cy="150810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a:solidFill>
                  <a:schemeClr val="dk1"/>
                </a:solidFill>
                <a:latin typeface="Century Gothic"/>
                <a:ea typeface="Century Gothic"/>
                <a:cs typeface="Century Gothic"/>
                <a:sym typeface="Century Gothic"/>
              </a:rPr>
              <a:t>Flexibilidad o Funcionalidad: </a:t>
            </a:r>
            <a:r>
              <a:rPr lang="es-MX" sz="1800">
                <a:solidFill>
                  <a:schemeClr val="dk1"/>
                </a:solidFill>
                <a:latin typeface="Century Gothic"/>
                <a:ea typeface="Century Gothic"/>
                <a:cs typeface="Century Gothic"/>
                <a:sym typeface="Century Gothic"/>
              </a:rPr>
              <a:t>Esta dada por la facilidad que el software tiene para que se le realicen ciertos cambios tanto en su estructura (visibilidad) hasta  en la lógica de tal software ya que estamos en una vida actual que evoluciona tan rápido que los software no se pueden quedar atrás a ciertas modificaciones que nos ayuden a un desempeño mejor.  </a:t>
            </a:r>
          </a:p>
        </p:txBody>
      </p:sp>
      <p:sp>
        <p:nvSpPr>
          <p:cNvPr id="287" name="Shape 287"/>
          <p:cNvSpPr txBox="1"/>
          <p:nvPr/>
        </p:nvSpPr>
        <p:spPr>
          <a:xfrm>
            <a:off x="940158" y="4185634"/>
            <a:ext cx="5383369" cy="67710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Caracteristica: </a:t>
            </a:r>
          </a:p>
          <a:p>
            <a:pPr marL="0" marR="0" lvl="0" indent="0" algn="l" rtl="0">
              <a:spcBef>
                <a:spcPts val="0"/>
              </a:spcBef>
              <a:buNone/>
            </a:pPr>
            <a:r>
              <a:rPr lang="es-MX" sz="1800" dirty="0">
                <a:solidFill>
                  <a:schemeClr val="dk1"/>
                </a:solidFill>
                <a:latin typeface="Century Gothic"/>
                <a:ea typeface="Century Gothic"/>
                <a:cs typeface="Century Gothic"/>
                <a:sym typeface="Century Gothic"/>
              </a:rPr>
              <a:t>Es que el usuario pueda utilizar el software</a:t>
            </a:r>
          </a:p>
        </p:txBody>
      </p:sp>
      <p:pic>
        <p:nvPicPr>
          <p:cNvPr id="288" name="Shape 288" descr="http://1.bp.blogspot.com/_7hmOnhlTndM/Sw2zFquDEKI/AAAAAAAAADQ/ZmSqUmtumj0/s1600/Calidad+en+el+ciclo+de+vida+del+software.jpg"/>
          <p:cNvPicPr preferRelativeResize="0"/>
          <p:nvPr/>
        </p:nvPicPr>
        <p:blipFill rotWithShape="1">
          <a:blip r:embed="rId3">
            <a:alphaModFix/>
          </a:blip>
          <a:srcRect/>
          <a:stretch/>
        </p:blipFill>
        <p:spPr>
          <a:xfrm>
            <a:off x="6810748" y="3720810"/>
            <a:ext cx="4390652" cy="26736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294" name="Shape 294"/>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4</a:t>
            </a:fld>
            <a:endParaRPr lang="es-MX" sz="2800" b="0" i="0">
              <a:solidFill>
                <a:schemeClr val="lt1"/>
              </a:solidFill>
              <a:latin typeface="Century Gothic"/>
              <a:ea typeface="Century Gothic"/>
              <a:cs typeface="Century Gothic"/>
              <a:sym typeface="Century Gothic"/>
            </a:endParaRPr>
          </a:p>
        </p:txBody>
      </p:sp>
      <p:sp>
        <p:nvSpPr>
          <p:cNvPr id="295" name="Shape 295"/>
          <p:cNvSpPr/>
          <p:nvPr/>
        </p:nvSpPr>
        <p:spPr>
          <a:xfrm>
            <a:off x="2032000" y="1139495"/>
            <a:ext cx="6096000" cy="95410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Corrección: </a:t>
            </a:r>
            <a:r>
              <a:rPr lang="es-MX" sz="1800" dirty="0">
                <a:solidFill>
                  <a:schemeClr val="dk1"/>
                </a:solidFill>
                <a:latin typeface="Century Gothic"/>
                <a:ea typeface="Century Gothic"/>
                <a:cs typeface="Century Gothic"/>
                <a:sym typeface="Century Gothic"/>
              </a:rPr>
              <a:t>Grado en que un programa satisface sus especificación y logra los objetivos marcados por el usuario. </a:t>
            </a:r>
          </a:p>
        </p:txBody>
      </p:sp>
      <p:sp>
        <p:nvSpPr>
          <p:cNvPr id="296" name="Shape 296"/>
          <p:cNvSpPr txBox="1"/>
          <p:nvPr/>
        </p:nvSpPr>
        <p:spPr>
          <a:xfrm>
            <a:off x="1266423" y="2477712"/>
            <a:ext cx="4533364" cy="163121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Caracteristica: </a:t>
            </a:r>
            <a:r>
              <a:rPr lang="es-MX" sz="2000" dirty="0">
                <a:solidFill>
                  <a:schemeClr val="dk1"/>
                </a:solidFill>
                <a:latin typeface="Century Gothic"/>
                <a:ea typeface="Century Gothic"/>
                <a:cs typeface="Century Gothic"/>
                <a:sym typeface="Century Gothic"/>
              </a:rPr>
              <a:t>Grado en que un programa satisface sus especificación y logra los objetivos marcados por el usuario. </a:t>
            </a:r>
          </a:p>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 </a:t>
            </a:r>
          </a:p>
        </p:txBody>
      </p:sp>
      <p:pic>
        <p:nvPicPr>
          <p:cNvPr id="297" name="Shape 297" descr="http://image.slidesharecdn.com/calidad-de-software-1205527972192082-2/95/calidad-de-software-14-728.jpg?cb=1205502773"/>
          <p:cNvPicPr preferRelativeResize="0"/>
          <p:nvPr/>
        </p:nvPicPr>
        <p:blipFill rotWithShape="1">
          <a:blip r:embed="rId3">
            <a:alphaModFix/>
          </a:blip>
          <a:srcRect/>
          <a:stretch/>
        </p:blipFill>
        <p:spPr>
          <a:xfrm>
            <a:off x="6558329" y="2477712"/>
            <a:ext cx="5138371" cy="38596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dt" sz="half" idx="10"/>
          </p:nvPr>
        </p:nvSpPr>
        <p:spPr>
          <a:xfrm>
            <a:off x="11201400" y="6394450"/>
            <a:ext cx="990600" cy="304800"/>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03" name="Shape 303"/>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5</a:t>
            </a:fld>
            <a:endParaRPr lang="es-MX" sz="2800" b="0" i="0">
              <a:solidFill>
                <a:schemeClr val="lt1"/>
              </a:solidFill>
              <a:latin typeface="Century Gothic"/>
              <a:ea typeface="Century Gothic"/>
              <a:cs typeface="Century Gothic"/>
              <a:sym typeface="Century Gothic"/>
            </a:endParaRPr>
          </a:p>
        </p:txBody>
      </p:sp>
      <p:sp>
        <p:nvSpPr>
          <p:cNvPr id="304" name="Shape 304"/>
          <p:cNvSpPr/>
          <p:nvPr/>
        </p:nvSpPr>
        <p:spPr>
          <a:xfrm>
            <a:off x="4949780" y="1016668"/>
            <a:ext cx="7242220" cy="95410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Confiabilidad: </a:t>
            </a:r>
            <a:r>
              <a:rPr lang="es-MX" sz="1800" dirty="0">
                <a:solidFill>
                  <a:schemeClr val="dk1"/>
                </a:solidFill>
                <a:latin typeface="Century Gothic"/>
                <a:ea typeface="Century Gothic"/>
                <a:cs typeface="Century Gothic"/>
                <a:sym typeface="Century Gothic"/>
              </a:rPr>
              <a:t>Se refiere a la manera en que el software puede resolver fallas o situaciones no esperadas satisfactoriamente.</a:t>
            </a:r>
          </a:p>
        </p:txBody>
      </p:sp>
      <p:pic>
        <p:nvPicPr>
          <p:cNvPr id="305" name="Shape 305" descr="http://2.bp.blogspot.com/-XmdBYrfRW2s/UT-5HvHLxpI/AAAAAAAAACM/V44HArEQo4Y/s1600/CONFIABILIDAD.png"/>
          <p:cNvPicPr preferRelativeResize="0"/>
          <p:nvPr/>
        </p:nvPicPr>
        <p:blipFill rotWithShape="1">
          <a:blip r:embed="rId3">
            <a:alphaModFix/>
          </a:blip>
          <a:srcRect/>
          <a:stretch/>
        </p:blipFill>
        <p:spPr>
          <a:xfrm>
            <a:off x="1509029" y="2255729"/>
            <a:ext cx="6881501" cy="3853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11" name="Shape 311"/>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6</a:t>
            </a:fld>
            <a:endParaRPr lang="es-MX" sz="2800" b="0" i="0">
              <a:solidFill>
                <a:schemeClr val="lt1"/>
              </a:solidFill>
              <a:latin typeface="Century Gothic"/>
              <a:ea typeface="Century Gothic"/>
              <a:cs typeface="Century Gothic"/>
              <a:sym typeface="Century Gothic"/>
            </a:endParaRPr>
          </a:p>
        </p:txBody>
      </p:sp>
      <p:sp>
        <p:nvSpPr>
          <p:cNvPr id="312" name="Shape 312"/>
          <p:cNvSpPr/>
          <p:nvPr/>
        </p:nvSpPr>
        <p:spPr>
          <a:xfrm>
            <a:off x="1087837" y="1408529"/>
            <a:ext cx="6096000" cy="129266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smtClean="0">
                <a:solidFill>
                  <a:schemeClr val="dk1"/>
                </a:solidFill>
                <a:latin typeface="Century Gothic"/>
                <a:ea typeface="Century Gothic"/>
                <a:cs typeface="Century Gothic"/>
                <a:sym typeface="Century Gothic"/>
              </a:rPr>
              <a:t>Eficiencia: </a:t>
            </a:r>
            <a:r>
              <a:rPr lang="es-MX" sz="2000" dirty="0" smtClean="0">
                <a:solidFill>
                  <a:schemeClr val="dk1"/>
                </a:solidFill>
                <a:latin typeface="Century Gothic"/>
                <a:ea typeface="Century Gothic"/>
                <a:cs typeface="Century Gothic"/>
                <a:sym typeface="Century Gothic"/>
              </a:rPr>
              <a:t>La </a:t>
            </a:r>
            <a:r>
              <a:rPr lang="es-MX" sz="2000" dirty="0">
                <a:solidFill>
                  <a:schemeClr val="dk1"/>
                </a:solidFill>
                <a:latin typeface="Century Gothic"/>
                <a:ea typeface="Century Gothic"/>
                <a:cs typeface="Century Gothic"/>
                <a:sym typeface="Century Gothic"/>
              </a:rPr>
              <a:t>eficiencia del software esta dada por la forma en que hace su trabajo de una manera buena.</a:t>
            </a:r>
          </a:p>
          <a:p>
            <a:pPr marL="0" marR="0" lvl="0" indent="0" algn="l" rtl="0">
              <a:spcBef>
                <a:spcPts val="0"/>
              </a:spcBef>
              <a:buNone/>
            </a:pPr>
            <a:endParaRPr sz="1800" dirty="0">
              <a:solidFill>
                <a:schemeClr val="dk1"/>
              </a:solidFill>
              <a:latin typeface="Century Gothic"/>
              <a:ea typeface="Century Gothic"/>
              <a:cs typeface="Century Gothic"/>
              <a:sym typeface="Century Gothic"/>
            </a:endParaRPr>
          </a:p>
        </p:txBody>
      </p:sp>
      <p:sp>
        <p:nvSpPr>
          <p:cNvPr id="313" name="Shape 313"/>
          <p:cNvSpPr txBox="1"/>
          <p:nvPr/>
        </p:nvSpPr>
        <p:spPr>
          <a:xfrm>
            <a:off x="609600" y="2851096"/>
            <a:ext cx="6508124"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Caracteristica: </a:t>
            </a:r>
            <a:r>
              <a:rPr lang="es-MX" sz="2000" dirty="0">
                <a:solidFill>
                  <a:schemeClr val="dk1"/>
                </a:solidFill>
                <a:latin typeface="Century Gothic"/>
                <a:ea typeface="Century Gothic"/>
                <a:cs typeface="Century Gothic"/>
                <a:sym typeface="Century Gothic"/>
              </a:rPr>
              <a:t>hace lo que debe bien, lo hace a tiempo y no derrocha recursos</a:t>
            </a:r>
          </a:p>
        </p:txBody>
      </p:sp>
      <p:pic>
        <p:nvPicPr>
          <p:cNvPr id="314" name="Shape 314" descr="https://vencoasesores.files.wordpress.com/2015/05/la-edad-del-vendedor.jpg"/>
          <p:cNvPicPr preferRelativeResize="0"/>
          <p:nvPr/>
        </p:nvPicPr>
        <p:blipFill rotWithShape="1">
          <a:blip r:embed="rId3">
            <a:alphaModFix/>
          </a:blip>
          <a:srcRect/>
          <a:stretch/>
        </p:blipFill>
        <p:spPr>
          <a:xfrm>
            <a:off x="7183837" y="2054860"/>
            <a:ext cx="4457700" cy="41585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20" name="Shape 320"/>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7</a:t>
            </a:fld>
            <a:endParaRPr lang="es-MX" sz="2800" b="0" i="0">
              <a:solidFill>
                <a:schemeClr val="lt1"/>
              </a:solidFill>
              <a:latin typeface="Century Gothic"/>
              <a:ea typeface="Century Gothic"/>
              <a:cs typeface="Century Gothic"/>
              <a:sym typeface="Century Gothic"/>
            </a:endParaRPr>
          </a:p>
        </p:txBody>
      </p:sp>
      <p:pic>
        <p:nvPicPr>
          <p:cNvPr id="321" name="Shape 321" descr="http://image.slidesharecdn.com/lacrisisdelsoftware-120926204937-phpapp01/95/la-crisis-del-software-22-728.jpg?cb=1348692765"/>
          <p:cNvPicPr preferRelativeResize="0"/>
          <p:nvPr/>
        </p:nvPicPr>
        <p:blipFill rotWithShape="1">
          <a:blip r:embed="rId3">
            <a:alphaModFix/>
          </a:blip>
          <a:srcRect/>
          <a:stretch/>
        </p:blipFill>
        <p:spPr>
          <a:xfrm>
            <a:off x="6771489" y="1970266"/>
            <a:ext cx="4901756" cy="3822896"/>
          </a:xfrm>
          <a:prstGeom prst="rect">
            <a:avLst/>
          </a:prstGeom>
          <a:noFill/>
          <a:ln>
            <a:noFill/>
          </a:ln>
        </p:spPr>
      </p:pic>
      <p:sp>
        <p:nvSpPr>
          <p:cNvPr id="322" name="Shape 322"/>
          <p:cNvSpPr/>
          <p:nvPr/>
        </p:nvSpPr>
        <p:spPr>
          <a:xfrm>
            <a:off x="1102797" y="1475161"/>
            <a:ext cx="5293534" cy="255454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Usabilidad: </a:t>
            </a:r>
            <a:r>
              <a:rPr lang="es-MX" sz="2000" dirty="0">
                <a:solidFill>
                  <a:schemeClr val="dk1"/>
                </a:solidFill>
                <a:latin typeface="Century Gothic"/>
                <a:ea typeface="Century Gothic"/>
                <a:cs typeface="Century Gothic"/>
                <a:sym typeface="Century Gothic"/>
              </a:rPr>
              <a:t>La usabilidad sin lugar a duda es un factor muy importante dado que esto se refiere a la facilidad con que se opera el producto ya que un software que sea fácil de manejar y de aprender es mucho mas factible a que los usuarios o clientes lo compren, sin lugar a duda la usabilidad es de gran importancia para la calidad de los software.</a:t>
            </a:r>
            <a:br>
              <a:rPr lang="es-MX" sz="2000" dirty="0">
                <a:solidFill>
                  <a:schemeClr val="dk1"/>
                </a:solidFill>
                <a:latin typeface="Century Gothic"/>
                <a:ea typeface="Century Gothic"/>
                <a:cs typeface="Century Gothic"/>
                <a:sym typeface="Century Gothic"/>
              </a:rPr>
            </a:br>
            <a:endParaRPr lang="es-MX" sz="2000" dirty="0">
              <a:solidFill>
                <a:schemeClr val="dk1"/>
              </a:solidFill>
              <a:latin typeface="Century Gothic"/>
              <a:ea typeface="Century Gothic"/>
              <a:cs typeface="Century Gothic"/>
              <a:sym typeface="Century Gothic"/>
            </a:endParaRPr>
          </a:p>
        </p:txBody>
      </p:sp>
      <p:sp>
        <p:nvSpPr>
          <p:cNvPr id="323" name="Shape 323"/>
          <p:cNvSpPr txBox="1"/>
          <p:nvPr/>
        </p:nvSpPr>
        <p:spPr>
          <a:xfrm>
            <a:off x="995221" y="4737355"/>
            <a:ext cx="6920249"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Característica: </a:t>
            </a:r>
            <a:r>
              <a:rPr lang="es-MX" sz="2000" dirty="0">
                <a:solidFill>
                  <a:schemeClr val="dk1"/>
                </a:solidFill>
                <a:latin typeface="Century Gothic"/>
                <a:ea typeface="Century Gothic"/>
                <a:cs typeface="Century Gothic"/>
                <a:sym typeface="Century Gothic"/>
              </a:rPr>
              <a:t>fácil de usar, fácil de aprender a usar</a:t>
            </a:r>
            <a:r>
              <a:rPr lang="es-MX" sz="2000" b="1" dirty="0">
                <a:solidFill>
                  <a:schemeClr val="dk1"/>
                </a:solidFill>
                <a:latin typeface="Century Gothic"/>
                <a:ea typeface="Century Gothic"/>
                <a:cs typeface="Century Gothic"/>
                <a:sym typeface="Century Gothic"/>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dt" sz="half" idx="10"/>
          </p:nvPr>
        </p:nvSpPr>
        <p:spPr>
          <a:xfrm>
            <a:off x="11201400" y="6394450"/>
            <a:ext cx="990600" cy="304800"/>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29" name="Shape 329"/>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8</a:t>
            </a:fld>
            <a:endParaRPr lang="es-MX" sz="2800" b="0" i="0">
              <a:solidFill>
                <a:schemeClr val="lt1"/>
              </a:solidFill>
              <a:latin typeface="Century Gothic"/>
              <a:ea typeface="Century Gothic"/>
              <a:cs typeface="Century Gothic"/>
              <a:sym typeface="Century Gothic"/>
            </a:endParaRPr>
          </a:p>
        </p:txBody>
      </p:sp>
      <p:sp>
        <p:nvSpPr>
          <p:cNvPr id="330" name="Shape 330"/>
          <p:cNvSpPr/>
          <p:nvPr/>
        </p:nvSpPr>
        <p:spPr>
          <a:xfrm>
            <a:off x="1194244" y="1989422"/>
            <a:ext cx="6340699" cy="138499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Mantenibilidad</a:t>
            </a:r>
            <a:r>
              <a:rPr lang="es-MX" sz="2400" b="1" dirty="0">
                <a:solidFill>
                  <a:schemeClr val="dk1"/>
                </a:solidFill>
                <a:latin typeface="Century Gothic"/>
                <a:ea typeface="Century Gothic"/>
                <a:cs typeface="Century Gothic"/>
                <a:sym typeface="Century Gothic"/>
              </a:rPr>
              <a:t>: </a:t>
            </a:r>
            <a:r>
              <a:rPr lang="es-MX" sz="1800" dirty="0">
                <a:solidFill>
                  <a:schemeClr val="dk1"/>
                </a:solidFill>
                <a:latin typeface="Century Gothic"/>
                <a:ea typeface="Century Gothic"/>
                <a:cs typeface="Century Gothic"/>
                <a:sym typeface="Century Gothic"/>
              </a:rPr>
              <a:t>Se refiere a la manera fácil de corregir y reparar fallas que pueda tener </a:t>
            </a:r>
            <a:r>
              <a:rPr lang="es-MX" sz="1800" dirty="0" err="1">
                <a:solidFill>
                  <a:schemeClr val="dk1"/>
                </a:solidFill>
                <a:latin typeface="Century Gothic"/>
                <a:ea typeface="Century Gothic"/>
                <a:cs typeface="Century Gothic"/>
                <a:sym typeface="Century Gothic"/>
              </a:rPr>
              <a:t>algun</a:t>
            </a:r>
            <a:r>
              <a:rPr lang="es-MX" sz="1800" dirty="0">
                <a:solidFill>
                  <a:schemeClr val="dk1"/>
                </a:solidFill>
                <a:latin typeface="Century Gothic"/>
                <a:ea typeface="Century Gothic"/>
                <a:cs typeface="Century Gothic"/>
                <a:sym typeface="Century Gothic"/>
              </a:rPr>
              <a:t> software.</a:t>
            </a:r>
            <a:r>
              <a:rPr lang="es-MX" sz="2400" dirty="0">
                <a:solidFill>
                  <a:schemeClr val="dk1"/>
                </a:solidFill>
                <a:latin typeface="Century Gothic"/>
                <a:ea typeface="Century Gothic"/>
                <a:cs typeface="Century Gothic"/>
                <a:sym typeface="Century Gothic"/>
              </a:rPr>
              <a:t/>
            </a:r>
            <a:br>
              <a:rPr lang="es-MX" sz="2400" dirty="0">
                <a:solidFill>
                  <a:schemeClr val="dk1"/>
                </a:solidFill>
                <a:latin typeface="Century Gothic"/>
                <a:ea typeface="Century Gothic"/>
                <a:cs typeface="Century Gothic"/>
                <a:sym typeface="Century Gothic"/>
              </a:rPr>
            </a:br>
            <a:endParaRPr lang="es-MX" sz="2400" dirty="0">
              <a:solidFill>
                <a:schemeClr val="dk1"/>
              </a:solidFill>
              <a:latin typeface="Century Gothic"/>
              <a:ea typeface="Century Gothic"/>
              <a:cs typeface="Century Gothic"/>
              <a:sym typeface="Century Gothic"/>
            </a:endParaRPr>
          </a:p>
        </p:txBody>
      </p:sp>
      <p:sp>
        <p:nvSpPr>
          <p:cNvPr id="331" name="Shape 331"/>
          <p:cNvSpPr txBox="1"/>
          <p:nvPr/>
        </p:nvSpPr>
        <p:spPr>
          <a:xfrm>
            <a:off x="613324" y="3505472"/>
            <a:ext cx="6095999" cy="163121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Caracteristica: </a:t>
            </a:r>
            <a:r>
              <a:rPr lang="es-MX" sz="2000" dirty="0">
                <a:solidFill>
                  <a:schemeClr val="dk1"/>
                </a:solidFill>
                <a:latin typeface="Century Gothic"/>
                <a:ea typeface="Century Gothic"/>
                <a:cs typeface="Century Gothic"/>
                <a:sym typeface="Century Gothic"/>
              </a:rPr>
              <a:t>El esfuerzo necesario para localizar y corregir un error en un programa.  Se refiere a la manera fácil de corregir y reparar fallas que pueda tener algún software.</a:t>
            </a:r>
          </a:p>
          <a:p>
            <a:pPr marL="0" marR="0" lvl="0" indent="0" algn="l" rtl="0">
              <a:spcBef>
                <a:spcPts val="0"/>
              </a:spcBef>
              <a:buNone/>
            </a:pPr>
            <a:endParaRPr sz="2000" b="1" dirty="0">
              <a:solidFill>
                <a:schemeClr val="dk1"/>
              </a:solidFill>
              <a:latin typeface="Century Gothic"/>
              <a:ea typeface="Century Gothic"/>
              <a:cs typeface="Century Gothic"/>
              <a:sym typeface="Century Gothic"/>
            </a:endParaRPr>
          </a:p>
        </p:txBody>
      </p:sp>
      <p:pic>
        <p:nvPicPr>
          <p:cNvPr id="332" name="Shape 332" descr="https://informatic2you.files.wordpress.com/2013/02/mantenimiento21.jpg"/>
          <p:cNvPicPr preferRelativeResize="0"/>
          <p:nvPr/>
        </p:nvPicPr>
        <p:blipFill rotWithShape="1">
          <a:blip r:embed="rId3">
            <a:alphaModFix/>
          </a:blip>
          <a:srcRect/>
          <a:stretch/>
        </p:blipFill>
        <p:spPr>
          <a:xfrm>
            <a:off x="7534943" y="1989422"/>
            <a:ext cx="3810000" cy="32783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dt" sz="half" idx="10"/>
          </p:nvPr>
        </p:nvSpPr>
        <p:spPr>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s-MX" sz="1000" b="1" i="0">
                <a:solidFill>
                  <a:schemeClr val="accent1"/>
                </a:solidFill>
                <a:latin typeface="Century Gothic"/>
                <a:ea typeface="Century Gothic"/>
                <a:cs typeface="Century Gothic"/>
                <a:sym typeface="Century Gothic"/>
              </a:rPr>
              <a:t>1/29/2016</a:t>
            </a:r>
          </a:p>
        </p:txBody>
      </p:sp>
      <p:sp>
        <p:nvSpPr>
          <p:cNvPr id="338" name="Shape 338"/>
          <p:cNvSpPr txBox="1">
            <a:spLocks noGrp="1"/>
          </p:cNvSpPr>
          <p:nvPr>
            <p:ph type="sldNum" sz="quarter" idx="12"/>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None/>
            </a:pPr>
            <a:fld id="{00000000-1234-1234-1234-123412341234}" type="slidenum">
              <a:rPr lang="es-MX" sz="2800" b="0" i="0">
                <a:solidFill>
                  <a:schemeClr val="lt1"/>
                </a:solidFill>
                <a:latin typeface="Century Gothic"/>
                <a:ea typeface="Century Gothic"/>
                <a:cs typeface="Century Gothic"/>
                <a:sym typeface="Century Gothic"/>
              </a:rPr>
              <a:t>9</a:t>
            </a:fld>
            <a:endParaRPr lang="es-MX" sz="2800" b="0" i="0">
              <a:solidFill>
                <a:schemeClr val="lt1"/>
              </a:solidFill>
              <a:latin typeface="Century Gothic"/>
              <a:ea typeface="Century Gothic"/>
              <a:cs typeface="Century Gothic"/>
              <a:sym typeface="Century Gothic"/>
            </a:endParaRPr>
          </a:p>
        </p:txBody>
      </p:sp>
      <p:pic>
        <p:nvPicPr>
          <p:cNvPr id="339" name="Shape 339" descr="http://elsemanario.com/wp-content/uploads/2014/11/Portabilidad-numerica-IFT.jpg"/>
          <p:cNvPicPr preferRelativeResize="0"/>
          <p:nvPr/>
        </p:nvPicPr>
        <p:blipFill rotWithShape="1">
          <a:blip r:embed="rId3">
            <a:alphaModFix/>
          </a:blip>
          <a:srcRect/>
          <a:stretch/>
        </p:blipFill>
        <p:spPr>
          <a:xfrm>
            <a:off x="6872626" y="3763316"/>
            <a:ext cx="4328774" cy="2167315"/>
          </a:xfrm>
          <a:prstGeom prst="rect">
            <a:avLst/>
          </a:prstGeom>
          <a:noFill/>
          <a:ln>
            <a:noFill/>
          </a:ln>
        </p:spPr>
      </p:pic>
      <p:sp>
        <p:nvSpPr>
          <p:cNvPr id="340" name="Shape 340"/>
          <p:cNvSpPr/>
          <p:nvPr/>
        </p:nvSpPr>
        <p:spPr>
          <a:xfrm>
            <a:off x="1442305" y="1197886"/>
            <a:ext cx="7113431" cy="163121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 Portabilidad : </a:t>
            </a:r>
            <a:r>
              <a:rPr lang="es-MX" sz="2000" dirty="0">
                <a:solidFill>
                  <a:schemeClr val="dk1"/>
                </a:solidFill>
                <a:latin typeface="Century Gothic"/>
                <a:ea typeface="Century Gothic"/>
                <a:cs typeface="Century Gothic"/>
                <a:sym typeface="Century Gothic"/>
              </a:rPr>
              <a:t>Este factor es de gran importancia porque se refiere a la manera en que los clientes pueden acceder a los productos ya que un software portable es mucho mas fácil de obtener por los clientes  dado que pueden acceder a dicho software.</a:t>
            </a:r>
            <a:r>
              <a:rPr lang="es-MX" sz="2000" b="1" dirty="0">
                <a:solidFill>
                  <a:schemeClr val="dk1"/>
                </a:solidFill>
                <a:latin typeface="Century Gothic"/>
                <a:ea typeface="Century Gothic"/>
                <a:cs typeface="Century Gothic"/>
                <a:sym typeface="Century Gothic"/>
              </a:rPr>
              <a:t> </a:t>
            </a:r>
          </a:p>
        </p:txBody>
      </p:sp>
      <p:sp>
        <p:nvSpPr>
          <p:cNvPr id="341" name="Shape 341"/>
          <p:cNvSpPr txBox="1"/>
          <p:nvPr/>
        </p:nvSpPr>
        <p:spPr>
          <a:xfrm>
            <a:off x="1442305" y="2935155"/>
            <a:ext cx="6688428"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s-MX" sz="2000" b="1" dirty="0">
                <a:solidFill>
                  <a:schemeClr val="dk1"/>
                </a:solidFill>
                <a:latin typeface="Century Gothic"/>
                <a:ea typeface="Century Gothic"/>
                <a:cs typeface="Century Gothic"/>
                <a:sym typeface="Century Gothic"/>
              </a:rPr>
              <a:t>Caracteristica: </a:t>
            </a:r>
            <a:r>
              <a:rPr lang="es-MX" sz="2000" dirty="0">
                <a:solidFill>
                  <a:schemeClr val="dk1"/>
                </a:solidFill>
                <a:latin typeface="Century Gothic"/>
                <a:ea typeface="Century Gothic"/>
                <a:cs typeface="Century Gothic"/>
                <a:sym typeface="Century Gothic"/>
              </a:rPr>
              <a:t>compatible con otras plataformas</a:t>
            </a:r>
            <a:r>
              <a:rPr lang="es-MX" sz="2000" b="1" dirty="0">
                <a:solidFill>
                  <a:schemeClr val="dk1"/>
                </a:solidFill>
                <a:latin typeface="Century Gothic"/>
                <a:ea typeface="Century Gothic"/>
                <a:cs typeface="Century Gothic"/>
                <a:sym typeface="Century Gothic"/>
              </a:rPr>
              <a:t> </a:t>
            </a:r>
          </a:p>
        </p:txBody>
      </p:sp>
    </p:spTree>
  </p:cSld>
  <p:clrMapOvr>
    <a:masterClrMapping/>
  </p:clrMapOvr>
</p:sld>
</file>

<file path=ppt/theme/theme1.xml><?xml version="1.0" encoding="utf-8"?>
<a:theme xmlns:a="http://schemas.openxmlformats.org/drawingml/2006/main" name="103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1033</Template>
  <TotalTime>8</TotalTime>
  <Words>544</Words>
  <Application>Microsoft Office PowerPoint</Application>
  <PresentationFormat>Panorámica</PresentationFormat>
  <Paragraphs>71</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Calibri</vt:lpstr>
      <vt:lpstr>Century Gothic</vt:lpstr>
      <vt:lpstr>Lato Light</vt:lpstr>
      <vt:lpstr>Arial</vt:lpstr>
      <vt:lpstr>1033</vt:lpstr>
      <vt:lpstr>Factores y características que determinan la csw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y características que determinan la csw</dc:title>
  <dc:creator>Windows 7 (U) TI</dc:creator>
  <cp:lastModifiedBy>Windows 7 (U) TI</cp:lastModifiedBy>
  <cp:revision>3</cp:revision>
  <dcterms:modified xsi:type="dcterms:W3CDTF">2018-01-03T15:12:27Z</dcterms:modified>
</cp:coreProperties>
</file>