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MX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MX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MX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MX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640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54347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027909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277500" y="4382967"/>
            <a:ext cx="70004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177538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rectang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730200" y="59306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39316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56514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4800"/>
              <a:buNone/>
              <a:defRPr/>
            </a:lvl1pPr>
            <a:lvl2pPr lvl="1" rtl="0">
              <a:spcBef>
                <a:spcPts val="0"/>
              </a:spcBef>
              <a:buSzPts val="4800"/>
              <a:buNone/>
              <a:defRPr/>
            </a:lvl2pPr>
            <a:lvl3pPr lvl="2" rtl="0">
              <a:spcBef>
                <a:spcPts val="0"/>
              </a:spcBef>
              <a:buSzPts val="4800"/>
              <a:buNone/>
              <a:defRPr/>
            </a:lvl3pPr>
            <a:lvl4pPr lvl="3" rtl="0">
              <a:spcBef>
                <a:spcPts val="0"/>
              </a:spcBef>
              <a:buSzPts val="4800"/>
              <a:buNone/>
              <a:defRPr/>
            </a:lvl4pPr>
            <a:lvl5pPr lvl="4" rtl="0">
              <a:spcBef>
                <a:spcPts val="0"/>
              </a:spcBef>
              <a:buSzPts val="4800"/>
              <a:buNone/>
              <a:defRPr/>
            </a:lvl5pPr>
            <a:lvl6pPr lvl="5" rtl="0">
              <a:spcBef>
                <a:spcPts val="0"/>
              </a:spcBef>
              <a:buSzPts val="4800"/>
              <a:buNone/>
              <a:defRPr/>
            </a:lvl6pPr>
            <a:lvl7pPr lvl="6" rtl="0">
              <a:spcBef>
                <a:spcPts val="0"/>
              </a:spcBef>
              <a:buSzPts val="4800"/>
              <a:buNone/>
              <a:defRPr/>
            </a:lvl7pPr>
            <a:lvl8pPr lvl="7" rtl="0">
              <a:spcBef>
                <a:spcPts val="0"/>
              </a:spcBef>
              <a:buSzPts val="4800"/>
              <a:buNone/>
              <a:defRPr/>
            </a:lvl8pPr>
            <a:lvl9pPr lvl="8" rtl="0">
              <a:spcBef>
                <a:spcPts val="0"/>
              </a:spcBef>
              <a:buSzPts val="4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53033" y="3083300"/>
            <a:ext cx="2442000" cy="348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200"/>
              <a:buChar char="×"/>
              <a:defRPr sz="1600"/>
            </a:lvl1pPr>
            <a:lvl2pPr lvl="1" rtl="0">
              <a:spcBef>
                <a:spcPts val="0"/>
              </a:spcBef>
              <a:buSzPts val="1200"/>
              <a:buChar char="×"/>
              <a:defRPr sz="1600"/>
            </a:lvl2pPr>
            <a:lvl3pPr lvl="2" rtl="0">
              <a:spcBef>
                <a:spcPts val="0"/>
              </a:spcBef>
              <a:buSzPts val="1200"/>
              <a:buChar char="×"/>
              <a:defRPr sz="1600"/>
            </a:lvl3pPr>
            <a:lvl4pPr lvl="3" rtl="0">
              <a:spcBef>
                <a:spcPts val="0"/>
              </a:spcBef>
              <a:buSzPts val="1200"/>
              <a:buChar char="×"/>
              <a:defRPr sz="1600"/>
            </a:lvl4pPr>
            <a:lvl5pPr lvl="4" rtl="0">
              <a:spcBef>
                <a:spcPts val="0"/>
              </a:spcBef>
              <a:buSzPts val="1200"/>
              <a:buChar char="○"/>
              <a:defRPr sz="1600"/>
            </a:lvl5pPr>
            <a:lvl6pPr lvl="5" rtl="0">
              <a:spcBef>
                <a:spcPts val="0"/>
              </a:spcBef>
              <a:buSzPts val="1200"/>
              <a:buChar char="■"/>
              <a:defRPr sz="1600"/>
            </a:lvl6pPr>
            <a:lvl7pPr lvl="6" rtl="0">
              <a:spcBef>
                <a:spcPts val="0"/>
              </a:spcBef>
              <a:buSzPts val="1200"/>
              <a:buChar char="●"/>
              <a:defRPr sz="1600"/>
            </a:lvl7pPr>
            <a:lvl8pPr lvl="7" rtl="0">
              <a:spcBef>
                <a:spcPts val="0"/>
              </a:spcBef>
              <a:buSzPts val="1200"/>
              <a:buChar char="○"/>
              <a:defRPr sz="1600"/>
            </a:lvl8pPr>
            <a:lvl9pPr lvl="8" rtl="0">
              <a:spcBef>
                <a:spcPts val="0"/>
              </a:spcBef>
              <a:buSzPts val="1200"/>
              <a:buChar char="■"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220181" y="3083300"/>
            <a:ext cx="2442000" cy="348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200"/>
              <a:buChar char="×"/>
              <a:defRPr sz="1600"/>
            </a:lvl1pPr>
            <a:lvl2pPr lvl="1" rtl="0">
              <a:spcBef>
                <a:spcPts val="0"/>
              </a:spcBef>
              <a:buSzPts val="1200"/>
              <a:buChar char="×"/>
              <a:defRPr sz="1600"/>
            </a:lvl2pPr>
            <a:lvl3pPr lvl="2" rtl="0">
              <a:spcBef>
                <a:spcPts val="0"/>
              </a:spcBef>
              <a:buSzPts val="1200"/>
              <a:buChar char="×"/>
              <a:defRPr sz="1600"/>
            </a:lvl3pPr>
            <a:lvl4pPr lvl="3" rtl="0">
              <a:spcBef>
                <a:spcPts val="0"/>
              </a:spcBef>
              <a:buSzPts val="1200"/>
              <a:buChar char="×"/>
              <a:defRPr sz="1600"/>
            </a:lvl4pPr>
            <a:lvl5pPr lvl="4" rtl="0">
              <a:spcBef>
                <a:spcPts val="0"/>
              </a:spcBef>
              <a:buSzPts val="1200"/>
              <a:buChar char="○"/>
              <a:defRPr sz="1600"/>
            </a:lvl5pPr>
            <a:lvl6pPr lvl="5" rtl="0">
              <a:spcBef>
                <a:spcPts val="0"/>
              </a:spcBef>
              <a:buSzPts val="1200"/>
              <a:buChar char="■"/>
              <a:defRPr sz="1600"/>
            </a:lvl6pPr>
            <a:lvl7pPr lvl="6" rtl="0">
              <a:spcBef>
                <a:spcPts val="0"/>
              </a:spcBef>
              <a:buSzPts val="1200"/>
              <a:buChar char="●"/>
              <a:defRPr sz="1600"/>
            </a:lvl7pPr>
            <a:lvl8pPr lvl="7" rtl="0">
              <a:spcBef>
                <a:spcPts val="0"/>
              </a:spcBef>
              <a:buSzPts val="1200"/>
              <a:buChar char="○"/>
              <a:defRPr sz="1600"/>
            </a:lvl8pPr>
            <a:lvl9pPr lvl="8" rtl="0">
              <a:spcBef>
                <a:spcPts val="0"/>
              </a:spcBef>
              <a:buSzPts val="1200"/>
              <a:buChar char="■"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5787329" y="3083300"/>
            <a:ext cx="2442000" cy="348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200"/>
              <a:buChar char="×"/>
              <a:defRPr sz="1600"/>
            </a:lvl1pPr>
            <a:lvl2pPr lvl="1" rtl="0">
              <a:spcBef>
                <a:spcPts val="0"/>
              </a:spcBef>
              <a:buSzPts val="1200"/>
              <a:buChar char="×"/>
              <a:defRPr sz="1600"/>
            </a:lvl2pPr>
            <a:lvl3pPr lvl="2" rtl="0">
              <a:spcBef>
                <a:spcPts val="0"/>
              </a:spcBef>
              <a:buSzPts val="1200"/>
              <a:buChar char="×"/>
              <a:defRPr sz="1600"/>
            </a:lvl3pPr>
            <a:lvl4pPr lvl="3" rtl="0">
              <a:spcBef>
                <a:spcPts val="0"/>
              </a:spcBef>
              <a:buSzPts val="1200"/>
              <a:buChar char="×"/>
              <a:defRPr sz="1600"/>
            </a:lvl4pPr>
            <a:lvl5pPr lvl="4" rtl="0">
              <a:spcBef>
                <a:spcPts val="0"/>
              </a:spcBef>
              <a:buSzPts val="1200"/>
              <a:buChar char="○"/>
              <a:defRPr sz="1600"/>
            </a:lvl5pPr>
            <a:lvl6pPr lvl="5" rtl="0">
              <a:spcBef>
                <a:spcPts val="0"/>
              </a:spcBef>
              <a:buSzPts val="1200"/>
              <a:buChar char="■"/>
              <a:defRPr sz="1600"/>
            </a:lvl6pPr>
            <a:lvl7pPr lvl="6" rtl="0">
              <a:spcBef>
                <a:spcPts val="0"/>
              </a:spcBef>
              <a:buSzPts val="1200"/>
              <a:buChar char="●"/>
              <a:defRPr sz="1600"/>
            </a:lvl7pPr>
            <a:lvl8pPr lvl="7" rtl="0">
              <a:spcBef>
                <a:spcPts val="0"/>
              </a:spcBef>
              <a:buSzPts val="1200"/>
              <a:buChar char="○"/>
              <a:defRPr sz="1600"/>
            </a:lvl8pPr>
            <a:lvl9pPr lvl="8" rtl="0">
              <a:spcBef>
                <a:spcPts val="0"/>
              </a:spcBef>
              <a:buSzPts val="1200"/>
              <a:buChar char="■"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006499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311133" y="1114833"/>
            <a:ext cx="5569600" cy="462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ts val="2400"/>
              <a:buChar char="×"/>
              <a:defRPr sz="3200"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ts val="2400"/>
              <a:buChar char="×"/>
              <a:defRPr sz="3200"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ts val="2400"/>
              <a:buChar char="×"/>
              <a:defRPr sz="3200"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ts val="2400"/>
              <a:buChar char="×"/>
              <a:defRPr sz="3200"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ts val="2400"/>
              <a:buChar char="○"/>
              <a:defRPr sz="3200"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ts val="2400"/>
              <a:buChar char="■"/>
              <a:defRPr sz="3200"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ts val="2400"/>
              <a:buChar char="●"/>
              <a:defRPr sz="3200"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ts val="2400"/>
              <a:buChar char="○"/>
              <a:defRPr sz="3200"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ts val="2400"/>
              <a:buChar char="■"/>
              <a:defRPr sz="32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5730200" y="62315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484369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480"/>
              </a:spcBef>
              <a:buSzPts val="1400"/>
              <a:buNone/>
              <a:defRPr sz="1867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78641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4800"/>
              <a:buNone/>
              <a:defRPr/>
            </a:lvl1pPr>
            <a:lvl2pPr lvl="1">
              <a:spcBef>
                <a:spcPts val="0"/>
              </a:spcBef>
              <a:buSzPts val="4800"/>
              <a:buNone/>
              <a:defRPr/>
            </a:lvl2pPr>
            <a:lvl3pPr lvl="2">
              <a:spcBef>
                <a:spcPts val="0"/>
              </a:spcBef>
              <a:buSzPts val="4800"/>
              <a:buNone/>
              <a:defRPr/>
            </a:lvl3pPr>
            <a:lvl4pPr lvl="3">
              <a:spcBef>
                <a:spcPts val="0"/>
              </a:spcBef>
              <a:buSzPts val="4800"/>
              <a:buNone/>
              <a:defRPr/>
            </a:lvl4pPr>
            <a:lvl5pPr lvl="4">
              <a:spcBef>
                <a:spcPts val="0"/>
              </a:spcBef>
              <a:buSzPts val="4800"/>
              <a:buNone/>
              <a:defRPr/>
            </a:lvl5pPr>
            <a:lvl6pPr lvl="5">
              <a:spcBef>
                <a:spcPts val="0"/>
              </a:spcBef>
              <a:buSzPts val="4800"/>
              <a:buNone/>
              <a:defRPr/>
            </a:lvl6pPr>
            <a:lvl7pPr lvl="6">
              <a:spcBef>
                <a:spcPts val="0"/>
              </a:spcBef>
              <a:buSzPts val="4800"/>
              <a:buNone/>
              <a:defRPr/>
            </a:lvl7pPr>
            <a:lvl8pPr lvl="7">
              <a:spcBef>
                <a:spcPts val="0"/>
              </a:spcBef>
              <a:buSzPts val="4800"/>
              <a:buNone/>
              <a:defRPr/>
            </a:lvl8pPr>
            <a:lvl9pPr lvl="8">
              <a:spcBef>
                <a:spcPts val="0"/>
              </a:spcBef>
              <a:buSzPts val="4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09600" y="2949100"/>
            <a:ext cx="3566800" cy="351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600"/>
              <a:buChar char="×"/>
              <a:defRPr sz="2133"/>
            </a:lvl1pPr>
            <a:lvl2pPr lvl="1">
              <a:spcBef>
                <a:spcPts val="0"/>
              </a:spcBef>
              <a:buSzPts val="1600"/>
              <a:buChar char="×"/>
              <a:defRPr sz="2133"/>
            </a:lvl2pPr>
            <a:lvl3pPr lvl="2">
              <a:spcBef>
                <a:spcPts val="0"/>
              </a:spcBef>
              <a:buSzPts val="1600"/>
              <a:buChar char="×"/>
              <a:defRPr sz="2133"/>
            </a:lvl3pPr>
            <a:lvl4pPr lvl="3">
              <a:spcBef>
                <a:spcPts val="0"/>
              </a:spcBef>
              <a:buSzPts val="1600"/>
              <a:buChar char="×"/>
              <a:defRPr sz="2133"/>
            </a:lvl4pPr>
            <a:lvl5pPr lvl="4">
              <a:spcBef>
                <a:spcPts val="0"/>
              </a:spcBef>
              <a:buSzPts val="1600"/>
              <a:buChar char="○"/>
              <a:defRPr sz="2133"/>
            </a:lvl5pPr>
            <a:lvl6pPr lvl="5">
              <a:spcBef>
                <a:spcPts val="0"/>
              </a:spcBef>
              <a:buSzPts val="1600"/>
              <a:buChar char="■"/>
              <a:defRPr sz="2133"/>
            </a:lvl6pPr>
            <a:lvl7pPr lvl="6">
              <a:spcBef>
                <a:spcPts val="0"/>
              </a:spcBef>
              <a:buSzPts val="1600"/>
              <a:buChar char="●"/>
              <a:defRPr sz="2133"/>
            </a:lvl7pPr>
            <a:lvl8pPr lvl="7">
              <a:spcBef>
                <a:spcPts val="0"/>
              </a:spcBef>
              <a:buSzPts val="1600"/>
              <a:buChar char="○"/>
              <a:defRPr sz="2133"/>
            </a:lvl8pPr>
            <a:lvl9pPr lvl="8">
              <a:spcBef>
                <a:spcPts val="0"/>
              </a:spcBef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391208" y="2949100"/>
            <a:ext cx="3566800" cy="351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600"/>
              <a:buChar char="×"/>
              <a:defRPr sz="2133"/>
            </a:lvl1pPr>
            <a:lvl2pPr lvl="1">
              <a:spcBef>
                <a:spcPts val="0"/>
              </a:spcBef>
              <a:buSzPts val="1600"/>
              <a:buChar char="×"/>
              <a:defRPr sz="2133"/>
            </a:lvl2pPr>
            <a:lvl3pPr lvl="2">
              <a:spcBef>
                <a:spcPts val="0"/>
              </a:spcBef>
              <a:buSzPts val="1600"/>
              <a:buChar char="×"/>
              <a:defRPr sz="2133"/>
            </a:lvl3pPr>
            <a:lvl4pPr lvl="3">
              <a:spcBef>
                <a:spcPts val="0"/>
              </a:spcBef>
              <a:buSzPts val="1600"/>
              <a:buChar char="×"/>
              <a:defRPr sz="2133"/>
            </a:lvl4pPr>
            <a:lvl5pPr lvl="4">
              <a:spcBef>
                <a:spcPts val="0"/>
              </a:spcBef>
              <a:buSzPts val="1600"/>
              <a:buChar char="○"/>
              <a:defRPr sz="2133"/>
            </a:lvl5pPr>
            <a:lvl6pPr lvl="5">
              <a:spcBef>
                <a:spcPts val="0"/>
              </a:spcBef>
              <a:buSzPts val="1600"/>
              <a:buChar char="■"/>
              <a:defRPr sz="2133"/>
            </a:lvl6pPr>
            <a:lvl7pPr lvl="6">
              <a:spcBef>
                <a:spcPts val="0"/>
              </a:spcBef>
              <a:buSzPts val="1600"/>
              <a:buChar char="●"/>
              <a:defRPr sz="2133"/>
            </a:lvl7pPr>
            <a:lvl8pPr lvl="7">
              <a:spcBef>
                <a:spcPts val="0"/>
              </a:spcBef>
              <a:buSzPts val="1600"/>
              <a:buChar char="○"/>
              <a:defRPr sz="2133"/>
            </a:lvl8pPr>
            <a:lvl9pPr lvl="8">
              <a:spcBef>
                <a:spcPts val="0"/>
              </a:spcBef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128892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477892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022013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44343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529275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417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09300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024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1201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102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c.uma.es/~galvez/ftp/tad/Tema01-02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alidaddesoftwareveronica.wikispaces.com/Factores+que+determinan+la+calidad+del+software" TargetMode="External"/><Relationship Id="rId4" Type="http://schemas.openxmlformats.org/officeDocument/2006/relationships/hyperlink" Target="http://sg.com.mx/content/view/27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fld>
            <a:endParaRPr lang="es-MX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ctrTitle" idx="4294967295"/>
          </p:nvPr>
        </p:nvSpPr>
        <p:spPr>
          <a:xfrm>
            <a:off x="4317066" y="2272273"/>
            <a:ext cx="7000875" cy="154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42900" algn="ctr" rtl="0">
              <a:spcBef>
                <a:spcPts val="0"/>
              </a:spcBef>
              <a:buClr>
                <a:schemeClr val="lt2"/>
              </a:buClr>
              <a:buSzPts val="5400"/>
              <a:buFont typeface="Century Gothic"/>
              <a:buNone/>
            </a:pPr>
            <a:r>
              <a:rPr lang="es-MX" sz="5400" i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Generalidades</a:t>
            </a:r>
            <a:endParaRPr lang="es-MX" sz="5400" b="0" i="1" u="none" strike="noStrike" cap="none" dirty="0">
              <a:solidFill>
                <a:schemeClr val="accent6">
                  <a:lumMod val="7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/>
        </p:nvSpPr>
        <p:spPr>
          <a:xfrm>
            <a:off x="743312" y="480738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s-MX" sz="1800" b="0" i="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Generalidades de la calidad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1368253" y="863448"/>
            <a:ext cx="9612362" cy="7873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rgbClr val="0A3F60"/>
              </a:buClr>
              <a:buSzPts val="3600"/>
              <a:buFont typeface="Century Gothic"/>
              <a:buNone/>
            </a:pPr>
            <a:r>
              <a:rPr lang="es-MX" sz="3600" b="0" i="0" dirty="0">
                <a:solidFill>
                  <a:srgbClr val="0A3F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Modelos de calidad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1/29/2016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2380130" y="2300991"/>
            <a:ext cx="7045842" cy="38172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27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MCCALL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27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 el primero presentado en 1977, se focaliza en el producto final identificando atributos claves desde el punto de vista del usuario, denominados así factores de calidad y son normalmente atributos externos.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2700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Propone tres perspectivas para agrupar los factores de calidad:</a:t>
            </a:r>
          </a:p>
        </p:txBody>
      </p:sp>
      <p:sp>
        <p:nvSpPr>
          <p:cNvPr id="350" name="Shape 350"/>
          <p:cNvSpPr/>
          <p:nvPr/>
        </p:nvSpPr>
        <p:spPr>
          <a:xfrm>
            <a:off x="7242777" y="1224675"/>
            <a:ext cx="2021393" cy="71508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Habilidad para ser cambiado</a:t>
            </a:r>
          </a:p>
        </p:txBody>
      </p:sp>
      <p:sp>
        <p:nvSpPr>
          <p:cNvPr id="351" name="Shape 351"/>
          <p:cNvSpPr/>
          <p:nvPr/>
        </p:nvSpPr>
        <p:spPr>
          <a:xfrm>
            <a:off x="8509428" y="203834"/>
            <a:ext cx="2119085" cy="102155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Adaptabilidad al nuevo ambiente</a:t>
            </a:r>
          </a:p>
        </p:txBody>
      </p:sp>
      <p:sp>
        <p:nvSpPr>
          <p:cNvPr id="352" name="Shape 352"/>
          <p:cNvSpPr/>
          <p:nvPr/>
        </p:nvSpPr>
        <p:spPr>
          <a:xfrm>
            <a:off x="9264170" y="1458926"/>
            <a:ext cx="2728686" cy="71508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Características de operación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/>
        </p:nvSpPr>
        <p:spPr>
          <a:xfrm>
            <a:off x="886599" y="47637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s-MX" sz="1800" b="0" i="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Generalidades de la calidad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1/29/2016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6767513" y="2738979"/>
            <a:ext cx="5050970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2700" b="1">
                <a:solidFill>
                  <a:srgbClr val="062A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BOEHM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Presentado en el año 1978, introduciendo características de alto e intermedio nivel así como primitivas.</a:t>
            </a:r>
          </a:p>
        </p:txBody>
      </p:sp>
      <p:sp>
        <p:nvSpPr>
          <p:cNvPr id="361" name="Shape 361"/>
          <p:cNvSpPr/>
          <p:nvPr/>
        </p:nvSpPr>
        <p:spPr>
          <a:xfrm>
            <a:off x="3643745" y="3325091"/>
            <a:ext cx="3598884" cy="33566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999" y="0"/>
                </a:moveTo>
                <a:close/>
                <a:lnTo>
                  <a:pt x="-9999" y="120000"/>
                </a:lnTo>
              </a:path>
              <a:path w="120000" h="120000" fill="none" extrusionOk="0">
                <a:moveTo>
                  <a:pt x="-9999" y="22500"/>
                </a:moveTo>
                <a:lnTo>
                  <a:pt x="-45999" y="134999"/>
                </a:lnTo>
              </a:path>
            </a:pathLst>
          </a:cu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Utilidad (confiable, eficiente y usable)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Mantenimiento (fácil modificación, uso y testeo)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Utilidad </a:t>
            </a:r>
          </a:p>
        </p:txBody>
      </p:sp>
      <p:sp>
        <p:nvSpPr>
          <p:cNvPr id="362" name="Shape 362"/>
          <p:cNvSpPr/>
          <p:nvPr/>
        </p:nvSpPr>
        <p:spPr>
          <a:xfrm>
            <a:off x="1506071" y="2061556"/>
            <a:ext cx="2293257" cy="64698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Alto nivel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/>
        </p:nvSpPr>
        <p:spPr>
          <a:xfrm>
            <a:off x="960457" y="478284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s-MX" sz="1800" b="0" i="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Generalidades de la calidad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1/29/2016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7041749" y="2522739"/>
            <a:ext cx="5050970" cy="91940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4800" b="1">
                <a:solidFill>
                  <a:srgbClr val="062A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AD-HOC</a:t>
            </a:r>
          </a:p>
        </p:txBody>
      </p:sp>
      <p:sp>
        <p:nvSpPr>
          <p:cNvPr id="372" name="Shape 372"/>
          <p:cNvSpPr/>
          <p:nvPr/>
        </p:nvSpPr>
        <p:spPr>
          <a:xfrm>
            <a:off x="3259539" y="3696368"/>
            <a:ext cx="5050970" cy="91940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4800" b="1">
                <a:solidFill>
                  <a:srgbClr val="062A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</a:t>
            </a:r>
          </a:p>
        </p:txBody>
      </p:sp>
      <p:sp>
        <p:nvSpPr>
          <p:cNvPr id="373" name="Shape 373"/>
          <p:cNvSpPr/>
          <p:nvPr/>
        </p:nvSpPr>
        <p:spPr>
          <a:xfrm>
            <a:off x="213996" y="5105783"/>
            <a:ext cx="2361610" cy="102155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62A4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 9126-1 (Define características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calidad)</a:t>
            </a:r>
          </a:p>
        </p:txBody>
      </p:sp>
      <p:sp>
        <p:nvSpPr>
          <p:cNvPr id="374" name="Shape 374"/>
          <p:cNvSpPr/>
          <p:nvPr/>
        </p:nvSpPr>
        <p:spPr>
          <a:xfrm>
            <a:off x="492805" y="1858727"/>
            <a:ext cx="2082801" cy="132802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62A4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 IEC 9126-2, 3 Y 4(Define características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calidad)</a:t>
            </a:r>
          </a:p>
        </p:txBody>
      </p:sp>
      <p:sp>
        <p:nvSpPr>
          <p:cNvPr id="375" name="Shape 375"/>
          <p:cNvSpPr/>
          <p:nvPr/>
        </p:nvSpPr>
        <p:spPr>
          <a:xfrm>
            <a:off x="3746257" y="5105783"/>
            <a:ext cx="2430859" cy="132802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62A4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 IEC 9241(Define las características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un SW usable)</a:t>
            </a:r>
          </a:p>
        </p:txBody>
      </p:sp>
      <p:sp>
        <p:nvSpPr>
          <p:cNvPr id="376" name="Shape 376"/>
          <p:cNvSpPr/>
          <p:nvPr/>
        </p:nvSpPr>
        <p:spPr>
          <a:xfrm>
            <a:off x="3704962" y="1188996"/>
            <a:ext cx="2513450" cy="194095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62A4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 12119(Define las características de calidad para un SW COTS –Commercial off the shelf)</a:t>
            </a:r>
          </a:p>
        </p:txBody>
      </p:sp>
      <p:cxnSp>
        <p:nvCxnSpPr>
          <p:cNvPr id="377" name="Shape 377"/>
          <p:cNvCxnSpPr>
            <a:stCxn id="376" idx="2"/>
            <a:endCxn id="372" idx="0"/>
          </p:cNvCxnSpPr>
          <p:nvPr/>
        </p:nvCxnSpPr>
        <p:spPr>
          <a:xfrm>
            <a:off x="4961687" y="3129953"/>
            <a:ext cx="823200" cy="5664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78" name="Shape 378"/>
          <p:cNvCxnSpPr>
            <a:stCxn id="374" idx="2"/>
            <a:endCxn id="372" idx="1"/>
          </p:cNvCxnSpPr>
          <p:nvPr/>
        </p:nvCxnSpPr>
        <p:spPr>
          <a:xfrm>
            <a:off x="1534205" y="3186750"/>
            <a:ext cx="1725300" cy="9693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79" name="Shape 379"/>
          <p:cNvCxnSpPr>
            <a:stCxn id="373" idx="3"/>
            <a:endCxn id="372" idx="1"/>
          </p:cNvCxnSpPr>
          <p:nvPr/>
        </p:nvCxnSpPr>
        <p:spPr>
          <a:xfrm rot="10800000" flipH="1">
            <a:off x="2575606" y="4156161"/>
            <a:ext cx="684000" cy="14604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80" name="Shape 380"/>
          <p:cNvCxnSpPr>
            <a:stCxn id="375" idx="0"/>
            <a:endCxn id="372" idx="2"/>
          </p:cNvCxnSpPr>
          <p:nvPr/>
        </p:nvCxnSpPr>
        <p:spPr>
          <a:xfrm rot="10800000" flipH="1">
            <a:off x="4961687" y="4615883"/>
            <a:ext cx="823200" cy="4899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/>
        </p:nvSpPr>
        <p:spPr>
          <a:xfrm>
            <a:off x="8497634" y="268334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s-MX" sz="1800" b="0" i="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Generalidades de la calidad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1970038" y="780627"/>
            <a:ext cx="9612362" cy="7873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rgbClr val="0A3F60"/>
              </a:buClr>
              <a:buSzPts val="3600"/>
              <a:buFont typeface="Century Gothic"/>
              <a:buNone/>
            </a:pPr>
            <a:r>
              <a:rPr lang="es-MX" sz="3600" dirty="0" smtClean="0">
                <a:solidFill>
                  <a:srgbClr val="0A3F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Referencias</a:t>
            </a:r>
            <a:endParaRPr lang="es-MX" sz="3600" b="0" i="0" dirty="0">
              <a:solidFill>
                <a:srgbClr val="0A3F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Shape 38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Shape 349"/>
          <p:cNvSpPr txBox="1"/>
          <p:nvPr/>
        </p:nvSpPr>
        <p:spPr>
          <a:xfrm>
            <a:off x="2901712" y="1989790"/>
            <a:ext cx="7045842" cy="38172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Acalle, A. (20 de Enero de 2016). </a:t>
            </a:r>
            <a:r>
              <a:rPr lang="es-MX" i="1" dirty="0">
                <a:solidFill>
                  <a:schemeClr val="accent6">
                    <a:lumMod val="75000"/>
                  </a:schemeClr>
                </a:solidFill>
              </a:rPr>
              <a:t>Funcionalidad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. Obtenido de Funcionalidad: http://albertolacalle.com/hci/funcionalidad-usabilidad.htm</a:t>
            </a:r>
            <a:endParaRPr lang="es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algebraicas, S. s. (21 de Enero de 2016). </a:t>
            </a:r>
            <a:r>
              <a:rPr lang="es-MX" i="1" dirty="0">
                <a:solidFill>
                  <a:schemeClr val="accent6">
                    <a:lumMod val="75000"/>
                  </a:schemeClr>
                </a:solidFill>
              </a:rPr>
              <a:t>Temas 1 y 2 Sistemas software y especificaciones algebraicas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. Obtenido de Temas 1 y 2 Sistemas software y especificaciones algebraicas: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http://www.lcc.uma.es/~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galvez/ftp/tad/Tema01-02.pdf</a:t>
            </a:r>
            <a:endParaRPr lang="es-MX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dirty="0" err="1">
                <a:solidFill>
                  <a:schemeClr val="accent6">
                    <a:lumMod val="75000"/>
                  </a:schemeClr>
                </a:solidFill>
              </a:rPr>
              <a:t>Buzz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, S. (20 de Enero de 2016). </a:t>
            </a:r>
            <a:r>
              <a:rPr lang="es-MX" i="1" dirty="0">
                <a:solidFill>
                  <a:schemeClr val="accent6">
                    <a:lumMod val="75000"/>
                  </a:schemeClr>
                </a:solidFill>
              </a:rPr>
              <a:t>Conocimiento para crear software grandioso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. Obtenido de Conocimiento para crear software grandioso: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http://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sg.com.mx/content/view/271</a:t>
            </a:r>
            <a:endParaRPr lang="es-MX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dirty="0" err="1">
                <a:solidFill>
                  <a:schemeClr val="accent6">
                    <a:lumMod val="75000"/>
                  </a:schemeClr>
                </a:solidFill>
              </a:rPr>
              <a:t>CalidaddeSoftwareVeronica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. (21 de Enero de 2016). </a:t>
            </a:r>
            <a:r>
              <a:rPr lang="es-MX" i="1" dirty="0">
                <a:solidFill>
                  <a:schemeClr val="accent6">
                    <a:lumMod val="75000"/>
                  </a:schemeClr>
                </a:solidFill>
              </a:rPr>
              <a:t>Factores que determinan la calidad del software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. Obtenido de Factores que determinan la calidad del software: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https://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calidaddesoftwareveronica.wikispaces.com/Factores+que+determinan+la+calidad+del+software</a:t>
            </a:r>
            <a:endParaRPr lang="es-MX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DeConceptos.com. (13 de Enero de 2016). </a:t>
            </a:r>
            <a:r>
              <a:rPr lang="es-MX" i="1" dirty="0">
                <a:solidFill>
                  <a:schemeClr val="accent6">
                    <a:lumMod val="75000"/>
                  </a:schemeClr>
                </a:solidFill>
              </a:rPr>
              <a:t>DeConceptos.com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. Obtenido de DeConceptos.com: http://deconceptos.com/ciencias-juridicas/norma</a:t>
            </a:r>
            <a:endParaRPr lang="es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dirty="0" err="1">
                <a:solidFill>
                  <a:schemeClr val="accent6">
                    <a:lumMod val="75000"/>
                  </a:schemeClr>
                </a:solidFill>
              </a:rPr>
              <a:t>Definicion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. (20 de Enero de 2016). </a:t>
            </a:r>
            <a:r>
              <a:rPr lang="es-MX" i="1" dirty="0" err="1">
                <a:solidFill>
                  <a:schemeClr val="accent6">
                    <a:lumMod val="75000"/>
                  </a:schemeClr>
                </a:solidFill>
              </a:rPr>
              <a:t>Definicion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. Obtenido de </a:t>
            </a:r>
            <a:r>
              <a:rPr lang="es-MX" dirty="0" err="1">
                <a:solidFill>
                  <a:schemeClr val="accent6">
                    <a:lumMod val="75000"/>
                  </a:schemeClr>
                </a:solidFill>
              </a:rPr>
              <a:t>Definicion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: http://definicion.mx/proceso/</a:t>
            </a:r>
            <a:endParaRPr lang="es-US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lang="es-MX" sz="2700" dirty="0">
              <a:solidFill>
                <a:schemeClr val="accent6">
                  <a:lumMod val="7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-1" y="2300111"/>
            <a:ext cx="2257777" cy="2257777"/>
          </a:xfrm>
          <a:prstGeom prst="ellipse">
            <a:avLst/>
          </a:prstGeom>
          <a:solidFill>
            <a:schemeClr val="dk2">
              <a:alpha val="4980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Calidad</a:t>
            </a:r>
          </a:p>
        </p:txBody>
      </p:sp>
      <p:sp>
        <p:nvSpPr>
          <p:cNvPr id="268" name="Shape 268"/>
          <p:cNvSpPr/>
          <p:nvPr/>
        </p:nvSpPr>
        <p:spPr>
          <a:xfrm>
            <a:off x="2483553" y="2300111"/>
            <a:ext cx="2257777" cy="2257777"/>
          </a:xfrm>
          <a:prstGeom prst="ellipse">
            <a:avLst/>
          </a:prstGeom>
          <a:solidFill>
            <a:schemeClr val="dk2">
              <a:alpha val="4980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Normas</a:t>
            </a:r>
          </a:p>
        </p:txBody>
      </p:sp>
      <p:sp>
        <p:nvSpPr>
          <p:cNvPr id="269" name="Shape 269"/>
          <p:cNvSpPr/>
          <p:nvPr/>
        </p:nvSpPr>
        <p:spPr>
          <a:xfrm>
            <a:off x="4967107" y="2300111"/>
            <a:ext cx="2257777" cy="2257777"/>
          </a:xfrm>
          <a:prstGeom prst="ellipse">
            <a:avLst/>
          </a:prstGeom>
          <a:solidFill>
            <a:schemeClr val="dk2">
              <a:alpha val="4980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Estándares</a:t>
            </a:r>
          </a:p>
        </p:txBody>
      </p:sp>
      <p:sp>
        <p:nvSpPr>
          <p:cNvPr id="270" name="Shape 270"/>
          <p:cNvSpPr/>
          <p:nvPr/>
        </p:nvSpPr>
        <p:spPr>
          <a:xfrm>
            <a:off x="7450661" y="2300111"/>
            <a:ext cx="2257777" cy="2257777"/>
          </a:xfrm>
          <a:prstGeom prst="ellipse">
            <a:avLst/>
          </a:prstGeom>
          <a:solidFill>
            <a:schemeClr val="dk2">
              <a:alpha val="4980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Procesos</a:t>
            </a:r>
          </a:p>
        </p:txBody>
      </p:sp>
      <p:sp>
        <p:nvSpPr>
          <p:cNvPr id="271" name="Shape 271"/>
          <p:cNvSpPr/>
          <p:nvPr/>
        </p:nvSpPr>
        <p:spPr>
          <a:xfrm>
            <a:off x="9934215" y="2300111"/>
            <a:ext cx="2257777" cy="2257777"/>
          </a:xfrm>
          <a:prstGeom prst="ellipse">
            <a:avLst/>
          </a:prstGeom>
          <a:solidFill>
            <a:schemeClr val="dk2">
              <a:alpha val="4980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Modelos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5121346" y="1028964"/>
            <a:ext cx="1949297" cy="584775"/>
          </a:xfrm>
          <a:prstGeom prst="rect">
            <a:avLst/>
          </a:prstGeom>
          <a:solidFill>
            <a:srgbClr val="0A3F60"/>
          </a:solidFill>
          <a:ln w="9525" cap="flat" cmpd="sng">
            <a:solidFill>
              <a:srgbClr val="0A3F6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Índice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1/29/2016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133564" y="195106"/>
            <a:ext cx="8825658" cy="3494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s-MX" sz="1800" b="0" i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Generalidades de la calidad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133564" y="794916"/>
            <a:ext cx="9612362" cy="665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rgbClr val="0A3F60"/>
              </a:buClr>
              <a:buSzPts val="3600"/>
              <a:buFont typeface="Century Gothic"/>
              <a:buNone/>
            </a:pPr>
            <a:r>
              <a:rPr lang="es-MX" sz="3600" b="0" i="0">
                <a:solidFill>
                  <a:srgbClr val="0A3F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Calidad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904" y="2482974"/>
            <a:ext cx="4988777" cy="401278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10171416" y="5815173"/>
            <a:ext cx="5393933" cy="169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5752202" y="1460135"/>
            <a:ext cx="6414040" cy="45243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 </a:t>
            </a:r>
            <a:r>
              <a:rPr lang="es-MX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Calidad</a:t>
            </a:r>
            <a:r>
              <a:rPr lang="es-MX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se puede definir como la capacidad de lograr objetivos de operación buscados.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norma ISO 8402-94 define la calidad como: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conjunto de características de una entidad que le otorgan la capacidad de satisfacer necesidades expresas e implícitas.La norma ISO 9000:2000 la define como: La capacidad de un conjunto de características intrínsecas para satisfacer requisitos. (CCM, 2015)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dt" sz="half" idx="10"/>
          </p:nvPr>
        </p:nvSpPr>
        <p:spPr>
          <a:xfrm>
            <a:off x="11201400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1/29/2016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820587" y="484825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s-MX" sz="1800" b="0" i="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Generalidades de la calidad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6340401" y="1005936"/>
            <a:ext cx="9612362" cy="7873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rgbClr val="0A3F60"/>
              </a:buClr>
              <a:buSzPts val="3600"/>
              <a:buFont typeface="Century Gothic"/>
              <a:buNone/>
            </a:pPr>
            <a:r>
              <a:rPr lang="es-MX" sz="3600" b="0" i="0" dirty="0">
                <a:solidFill>
                  <a:srgbClr val="0A3F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Estándares de calidad</a:t>
            </a:r>
          </a:p>
        </p:txBody>
      </p:sp>
      <p:sp>
        <p:nvSpPr>
          <p:cNvPr id="294" name="Shape 294"/>
          <p:cNvSpPr/>
          <p:nvPr/>
        </p:nvSpPr>
        <p:spPr>
          <a:xfrm>
            <a:off x="4207251" y="3740320"/>
            <a:ext cx="3485398" cy="1617821"/>
          </a:xfrm>
          <a:prstGeom prst="verticalScroll">
            <a:avLst>
              <a:gd name="adj" fmla="val 12500"/>
            </a:avLst>
          </a:prstGeom>
          <a:solidFill>
            <a:schemeClr val="lt1"/>
          </a:solidFill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Estándares de Calidad ISO para Desarrollo de Software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1/29/2016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6096000" y="2431410"/>
            <a:ext cx="5527000" cy="54186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999" y="0"/>
                </a:moveTo>
                <a:close/>
                <a:lnTo>
                  <a:pt x="-9999" y="120000"/>
                </a:lnTo>
              </a:path>
              <a:path w="120000" h="120000" fill="none" extrusionOk="0">
                <a:moveTo>
                  <a:pt x="-9999" y="22500"/>
                </a:moveTo>
                <a:lnTo>
                  <a:pt x="-45999" y="134999"/>
                </a:lnTo>
              </a:path>
            </a:pathLst>
          </a:cu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R="0" lvl="1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el sistema de calidad utilizado para mantener el desarrollo de un producto que implique diseño.</a:t>
            </a:r>
          </a:p>
          <a:p>
            <a:pPr marR="0" lvl="1" algn="ctr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Específico que interpreta el ISO 9001 para el desarrollador de software.	</a:t>
            </a:r>
          </a:p>
          <a:p>
            <a:pPr marR="0" lvl="1" algn="ctr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Proporciona las directrices para el servicio de facilidades del software como soporte de usuarios.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1/29/2016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6844553" y="1563060"/>
            <a:ext cx="3727236" cy="3775829"/>
          </a:xfrm>
          <a:prstGeom prst="horizontalScroll">
            <a:avLst>
              <a:gd name="adj" fmla="val 12500"/>
            </a:avLst>
          </a:prstGeom>
          <a:noFill/>
          <a:ln w="9525" cap="flat" cmpd="sng">
            <a:solidFill>
              <a:srgbClr val="062A4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8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Factores de calidad ISO 9126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estándar ISO 9126 ha sido desarrollado en un intento de identificar los atributos clave de calidad para el software. El estándar identifica 6 atributos clave de calidad:</a:t>
            </a:r>
          </a:p>
        </p:txBody>
      </p:sp>
      <p:sp>
        <p:nvSpPr>
          <p:cNvPr id="305" name="Shape 305"/>
          <p:cNvSpPr/>
          <p:nvPr/>
        </p:nvSpPr>
        <p:spPr>
          <a:xfrm>
            <a:off x="7772400" y="396984"/>
            <a:ext cx="5004493" cy="861420"/>
          </a:xfrm>
          <a:prstGeom prst="flowChartInternalStorage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s-MX" sz="1800" b="0" i="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Generalidades de la calidad</a:t>
            </a:r>
          </a:p>
        </p:txBody>
      </p:sp>
      <p:sp>
        <p:nvSpPr>
          <p:cNvPr id="306" name="Shape 306"/>
          <p:cNvSpPr/>
          <p:nvPr/>
        </p:nvSpPr>
        <p:spPr>
          <a:xfrm>
            <a:off x="3937693" y="3450975"/>
            <a:ext cx="8839200" cy="249005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999" y="0"/>
                </a:moveTo>
                <a:close/>
                <a:lnTo>
                  <a:pt x="-9999" y="120000"/>
                </a:lnTo>
              </a:path>
              <a:path w="120000" h="120000" fill="none" extrusionOk="0">
                <a:moveTo>
                  <a:pt x="-9999" y="22500"/>
                </a:moveTo>
                <a:lnTo>
                  <a:pt x="-45999" y="135000"/>
                </a:lnTo>
              </a:path>
            </a:pathLst>
          </a:cu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MX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s-MX" sz="18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Funcionalidad</a:t>
            </a:r>
          </a:p>
          <a:p>
            <a: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s-MX"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MX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Confiabilidad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MX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Usabilidad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MX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Eficiencia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MX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Factibilidad de mantenimiento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MX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Portabilidad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1/29/2016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l="10869" t="15290" r="10409" b="21225"/>
          <a:stretch/>
        </p:blipFill>
        <p:spPr>
          <a:xfrm>
            <a:off x="7313538" y="276413"/>
            <a:ext cx="3995439" cy="235921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/>
          <p:nvPr/>
        </p:nvSpPr>
        <p:spPr>
          <a:xfrm>
            <a:off x="5690880" y="4579096"/>
            <a:ext cx="2380130" cy="18153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999" y="0"/>
                </a:moveTo>
                <a:close/>
                <a:lnTo>
                  <a:pt x="-9999" y="120000"/>
                </a:lnTo>
              </a:path>
              <a:path w="120000" h="120000" fill="none" extrusionOk="0">
                <a:moveTo>
                  <a:pt x="-9999" y="22500"/>
                </a:moveTo>
                <a:lnTo>
                  <a:pt x="-45999" y="135000"/>
                </a:lnTo>
              </a:path>
            </a:pathLst>
          </a:cu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Grado en que el software satisface las siguientes </a:t>
            </a:r>
            <a:r>
              <a:rPr lang="es-MX" sz="16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necesidades:</a:t>
            </a:r>
          </a:p>
          <a:p>
            <a: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s-MX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es-MX" sz="16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idoneidad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corrección, interoperabilidad, conformidad y seguridad.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Cantidad de tiempo que el software está disponible para su uso.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Eficiencia: grado en que el software hace óptimo el uso de los recursos del sistema.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Usabilidad: grado en que el software es fácil de usar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Facilidad de mantenimiento: la facilidad con que una modificación puede ser realizada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Facilidad con que el software puede ser llevado de un entorno a otro relacionado con lo siguiente </a:t>
            </a:r>
            <a:r>
              <a:rPr lang="es-MX" sz="16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R="0" lvl="1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s-MX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lang="es-MX" sz="16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facilidad 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instalación, facilidad de ajuste, facilidad de adaptación al cambio.</a:t>
            </a:r>
          </a:p>
          <a:p>
            <a:pPr marL="114300" marR="0" lvl="1" indent="-114300" algn="l" rtl="0">
              <a:lnSpc>
                <a:spcPct val="75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792470" y="327147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s-MX" sz="1800" b="0" i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Generalidades de la calidad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6890519" y="713457"/>
            <a:ext cx="9612362" cy="7873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rgbClr val="0A3F60"/>
              </a:buClr>
              <a:buSzPts val="3600"/>
              <a:buFont typeface="Century Gothic"/>
              <a:buNone/>
            </a:pPr>
            <a:r>
              <a:rPr lang="es-MX" sz="3600" b="0" i="0" dirty="0">
                <a:solidFill>
                  <a:srgbClr val="0A3F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Normas de calidad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dt" idx="4294967295"/>
          </p:nvPr>
        </p:nvSpPr>
        <p:spPr>
          <a:xfrm>
            <a:off x="11201400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1/29/2016</a:t>
            </a:r>
          </a:p>
        </p:txBody>
      </p:sp>
      <p:sp>
        <p:nvSpPr>
          <p:cNvPr id="323" name="Shape 323"/>
          <p:cNvSpPr/>
          <p:nvPr/>
        </p:nvSpPr>
        <p:spPr>
          <a:xfrm>
            <a:off x="1103946" y="1582220"/>
            <a:ext cx="6168571" cy="4789646"/>
          </a:xfrm>
          <a:prstGeom prst="verticalScroll">
            <a:avLst>
              <a:gd name="adj" fmla="val 18459"/>
            </a:avLst>
          </a:prstGeom>
          <a:noFill/>
          <a:ln w="9525" cap="flat" cmpd="sng">
            <a:solidFill>
              <a:srgbClr val="062A4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2200" b="1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ISO/IEC 90003 Ingeniería del software</a:t>
            </a:r>
            <a: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 </a:t>
            </a:r>
            <a:r>
              <a:rPr lang="es-MX" sz="2200" b="1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de aplicación de la ISO 9001:2000 al software de computadoras.</a:t>
            </a:r>
            <a: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norma suministra una guía para la organizaciones, en la aplicación de la ISO 9001:2000 a la adquisición, suministro desarrollo, operación y mantenimiento de software.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486228" y="658479"/>
            <a:ext cx="11219543" cy="5971103"/>
          </a:xfrm>
          <a:prstGeom prst="horizontalScroll">
            <a:avLst>
              <a:gd name="adj" fmla="val 12500"/>
            </a:avLst>
          </a:prstGeom>
          <a:noFill/>
          <a:ln w="9525" cap="flat" cmpd="sng">
            <a:solidFill>
              <a:srgbClr val="062A4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31313"/>
              </a:buClr>
              <a:buSzPts val="2200"/>
              <a:buFont typeface="Arial"/>
              <a:buChar char="•"/>
            </a:pPr>
            <a:r>
              <a:rPr lang="es-MX" sz="2200" b="1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ISO/IEC 14598 Tecnología de la Información. Evaluación del producto software.</a:t>
            </a:r>
            <a: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>
              <a:solidFill>
                <a:srgbClr val="13131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norma comprende las siguientes seis partes que especifican el proceso a seguir para evaluar software: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rgbClr val="13131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131313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ISO/IEC 14598-1 Visión general; 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131313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ISO/IEC 14598-2 Planificación y Gestión;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131313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ISO/IEC 14598-3 Procedimiento para desarrolladores;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131313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ISO/IEC 14598-4 Procedimiento para compradores; 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131313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ISO/IEC 14598-5, Procedimiento para evaluadores; 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131313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ISO/IEC 14598-6 Documentación de los módulos de evaluación</a:t>
            </a:r>
            <a:b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MX" sz="2200">
                <a:solidFill>
                  <a:srgbClr val="131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254587" y="423706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s-MX" sz="1800" b="0" i="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Generalidades de la calidad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>
            <a:off x="7932858" y="346314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1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s-MX" sz="1800" b="0" i="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Generalidades de la calidad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3454400" y="1395941"/>
            <a:ext cx="9612362" cy="7873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rgbClr val="0A3F60"/>
              </a:buClr>
              <a:buSzPts val="3600"/>
              <a:buFont typeface="Century Gothic"/>
              <a:buNone/>
            </a:pPr>
            <a:r>
              <a:rPr lang="es-MX" sz="3600" b="0" i="0" dirty="0">
                <a:solidFill>
                  <a:srgbClr val="0A3F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Procesos de calidad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s-MX"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1/29/2016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fld>
            <a:endParaRPr lang="es-MX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6279776" y="3835027"/>
            <a:ext cx="4815024" cy="286422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999" y="0"/>
                </a:moveTo>
                <a:close/>
                <a:lnTo>
                  <a:pt x="-9999" y="120000"/>
                </a:lnTo>
              </a:path>
              <a:path w="120000" h="120000" fill="none" extrusionOk="0">
                <a:moveTo>
                  <a:pt x="-9999" y="22500"/>
                </a:moveTo>
                <a:lnTo>
                  <a:pt x="-45999" y="135000"/>
                </a:lnTo>
              </a:path>
            </a:pathLst>
          </a:cu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s-MX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Especificación</a:t>
            </a:r>
          </a:p>
          <a:p>
            <a: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s-MX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es-MX" sz="24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Diseño</a:t>
            </a:r>
          </a:p>
          <a:p>
            <a:pPr marR="0" lvl="1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s-MX"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es-MX" sz="24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Validación</a:t>
            </a:r>
          </a:p>
          <a:p>
            <a:pPr marR="0" lvl="1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s-MX"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es-MX" sz="24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Evolución</a:t>
            </a:r>
          </a:p>
          <a:p>
            <a:pPr marR="0" lvl="1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s-MX"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es-MX" sz="24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</a:t>
            </a:r>
            <a:endParaRPr lang="es-MX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1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MX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16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| 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Mantenimiento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03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1033</Template>
  <TotalTime>12</TotalTime>
  <Words>623</Words>
  <Application>Microsoft Office PowerPoint</Application>
  <PresentationFormat>Panorámica</PresentationFormat>
  <Paragraphs>134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Century Gothic</vt:lpstr>
      <vt:lpstr>Noto Sans Symbols</vt:lpstr>
      <vt:lpstr>Lato Light</vt:lpstr>
      <vt:lpstr>Arial</vt:lpstr>
      <vt:lpstr>Calibri</vt:lpstr>
      <vt:lpstr>1033</vt:lpstr>
      <vt:lpstr>Generalidades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calidad en el desarrollo de SW</dc:title>
  <dc:creator>Windows 7 (U) TI</dc:creator>
  <cp:lastModifiedBy>Windows 7 (U) TI</cp:lastModifiedBy>
  <cp:revision>5</cp:revision>
  <dcterms:modified xsi:type="dcterms:W3CDTF">2018-01-03T19:11:08Z</dcterms:modified>
</cp:coreProperties>
</file>