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3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72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99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08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04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6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388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82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15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52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27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3493299-DCC4-43CA-98D7-47220427E456}" type="datetimeFigureOut">
              <a:rPr lang="es-MX" smtClean="0"/>
              <a:t>05/01/2018</a:t>
            </a:fld>
            <a:endParaRPr lang="es-MX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MX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D6EA44-2E88-442B-B70A-9A59014C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91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/>
          <p:nvPr/>
        </p:nvGrpSpPr>
        <p:grpSpPr>
          <a:xfrm>
            <a:off x="3205978" y="1972783"/>
            <a:ext cx="395541" cy="2357000"/>
            <a:chOff x="1239946" y="722903"/>
            <a:chExt cx="216000" cy="1584840"/>
          </a:xfrm>
          <a:solidFill>
            <a:srgbClr val="339966"/>
          </a:solidFill>
        </p:grpSpPr>
        <p:sp>
          <p:nvSpPr>
            <p:cNvPr id="6" name="Rectangle 5"/>
            <p:cNvSpPr/>
            <p:nvPr/>
          </p:nvSpPr>
          <p:spPr>
            <a:xfrm>
              <a:off x="1239946" y="722903"/>
              <a:ext cx="76200" cy="15848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39946" y="722903"/>
              <a:ext cx="2160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10"/>
            <p:cNvSpPr/>
            <p:nvPr/>
          </p:nvSpPr>
          <p:spPr>
            <a:xfrm>
              <a:off x="1239946" y="2231543"/>
              <a:ext cx="2160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3578721" y="2144752"/>
            <a:ext cx="5530516" cy="2014210"/>
          </a:xfrm>
          <a:prstGeom prst="rect">
            <a:avLst/>
          </a:prstGeom>
          <a:solidFill>
            <a:srgbClr val="002060"/>
          </a:solidFill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MX" sz="4400" b="1" dirty="0" smtClean="0">
                <a:latin typeface="+mn-lt"/>
              </a:rPr>
              <a:t>Factores de calidad en SW</a:t>
            </a:r>
            <a:endParaRPr lang="es-MX" sz="4400" b="1" dirty="0">
              <a:latin typeface="+mn-lt"/>
            </a:endParaRPr>
          </a:p>
          <a:p>
            <a:pPr algn="ctr">
              <a:lnSpc>
                <a:spcPts val="2250"/>
              </a:lnSpc>
            </a:pPr>
            <a:endParaRPr lang="en-US" sz="4400" b="1" dirty="0" smtClean="0">
              <a:latin typeface="+mn-lt"/>
            </a:endParaRPr>
          </a:p>
          <a:p>
            <a:pPr algn="ctr">
              <a:lnSpc>
                <a:spcPts val="2250"/>
              </a:lnSpc>
            </a:pPr>
            <a:r>
              <a:rPr lang="en-US" sz="2000" b="1" dirty="0" smtClean="0">
                <a:latin typeface="+mn-lt"/>
              </a:rPr>
              <a:t>  PROFESOR: BRENDA JUÁREZ SANTIAGO</a:t>
            </a:r>
          </a:p>
        </p:txBody>
      </p:sp>
      <p:grpSp>
        <p:nvGrpSpPr>
          <p:cNvPr id="10" name="Group 7"/>
          <p:cNvGrpSpPr/>
          <p:nvPr/>
        </p:nvGrpSpPr>
        <p:grpSpPr>
          <a:xfrm flipH="1">
            <a:off x="9335773" y="1973357"/>
            <a:ext cx="244800" cy="2357000"/>
            <a:chOff x="1239946" y="722903"/>
            <a:chExt cx="216000" cy="1584840"/>
          </a:xfrm>
          <a:solidFill>
            <a:srgbClr val="339966"/>
          </a:solidFill>
        </p:grpSpPr>
        <p:sp>
          <p:nvSpPr>
            <p:cNvPr id="11" name="Rectangle 21"/>
            <p:cNvSpPr/>
            <p:nvPr/>
          </p:nvSpPr>
          <p:spPr>
            <a:xfrm>
              <a:off x="1239946" y="722903"/>
              <a:ext cx="76200" cy="15848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22"/>
            <p:cNvSpPr/>
            <p:nvPr/>
          </p:nvSpPr>
          <p:spPr>
            <a:xfrm>
              <a:off x="1239946" y="722903"/>
              <a:ext cx="2160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23"/>
            <p:cNvSpPr/>
            <p:nvPr/>
          </p:nvSpPr>
          <p:spPr>
            <a:xfrm>
              <a:off x="1239946" y="2231543"/>
              <a:ext cx="2160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193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Lista de factores</a:t>
            </a:r>
            <a:endParaRPr lang="es-MX" sz="60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s-MX" sz="2400" b="1" dirty="0">
                <a:solidFill>
                  <a:schemeClr val="tx1"/>
                </a:solidFill>
              </a:rPr>
              <a:t>Eficiencia:</a:t>
            </a:r>
            <a:r>
              <a:rPr lang="es-MX" sz="2400" dirty="0">
                <a:solidFill>
                  <a:schemeClr val="tx1"/>
                </a:solidFill>
              </a:rPr>
              <a:t>  </a:t>
            </a:r>
          </a:p>
          <a:p>
            <a:r>
              <a:rPr lang="es-MX" sz="2400" b="1" u="sng" dirty="0">
                <a:solidFill>
                  <a:schemeClr val="tx1"/>
                </a:solidFill>
              </a:rPr>
              <a:t>¿Qué recursos hardware y software necesito?</a:t>
            </a:r>
            <a:r>
              <a:rPr lang="es-MX" sz="2400" b="1" dirty="0">
                <a:solidFill>
                  <a:schemeClr val="tx1"/>
                </a:solidFill>
              </a:rPr>
              <a:t> </a:t>
            </a:r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Mide la cantidad de recursos de computadora y de código requerido por un programa para que lleve a cabo las funciones especificadas. </a:t>
            </a:r>
          </a:p>
          <a:p>
            <a:r>
              <a:rPr lang="es-MX" sz="2400" dirty="0">
                <a:solidFill>
                  <a:schemeClr val="tx1"/>
                </a:solidFill>
              </a:rPr>
              <a:t> 	 </a:t>
            </a:r>
          </a:p>
          <a:p>
            <a:pPr lvl="0" fontAlgn="base"/>
            <a:r>
              <a:rPr lang="es-MX" sz="2400" b="1" dirty="0">
                <a:solidFill>
                  <a:schemeClr val="tx1"/>
                </a:solidFill>
              </a:rPr>
              <a:t>Integridad: </a:t>
            </a:r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b="1" u="sng" dirty="0">
                <a:solidFill>
                  <a:schemeClr val="tx1"/>
                </a:solidFill>
              </a:rPr>
              <a:t>¿Puedo controlar su uso?</a:t>
            </a:r>
            <a:r>
              <a:rPr lang="es-MX" sz="2400" b="1" dirty="0">
                <a:solidFill>
                  <a:schemeClr val="tx1"/>
                </a:solidFill>
              </a:rPr>
              <a:t> </a:t>
            </a:r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Es el grado en que puede controlarse el acceso al software o a los datos por personal no autorizado. </a:t>
            </a:r>
          </a:p>
          <a:p>
            <a:pPr lvl="0" fontAlgn="base"/>
            <a:r>
              <a:rPr lang="es-MX" sz="2400" b="1" dirty="0">
                <a:solidFill>
                  <a:schemeClr val="tx1"/>
                </a:solidFill>
              </a:rPr>
              <a:t>Facilidad de Uso:</a:t>
            </a:r>
            <a:r>
              <a:rPr lang="es-MX" sz="2400" dirty="0">
                <a:solidFill>
                  <a:schemeClr val="tx1"/>
                </a:solidFill>
              </a:rPr>
              <a:t>  </a:t>
            </a:r>
          </a:p>
          <a:p>
            <a:r>
              <a:rPr lang="es-MX" sz="2400" b="1" u="sng" dirty="0">
                <a:solidFill>
                  <a:schemeClr val="tx1"/>
                </a:solidFill>
              </a:rPr>
              <a:t>¿Es fácil y cómodo de manejar?</a:t>
            </a:r>
            <a:r>
              <a:rPr lang="es-MX" sz="2400" b="1" dirty="0">
                <a:solidFill>
                  <a:schemeClr val="tx1"/>
                </a:solidFill>
              </a:rPr>
              <a:t> </a:t>
            </a:r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Es el esfuerzo requerido para aprender un programa e interpretar la información de entrada y de salida. </a:t>
            </a:r>
          </a:p>
        </p:txBody>
      </p:sp>
    </p:spTree>
    <p:extLst>
      <p:ext uri="{BB962C8B-B14F-4D97-AF65-F5344CB8AC3E}">
        <p14:creationId xmlns:p14="http://schemas.microsoft.com/office/powerpoint/2010/main" val="11732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/>
              <a:t>Lista de factores</a:t>
            </a:r>
            <a:endParaRPr lang="es-MX" sz="54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s-MX" sz="2400" b="1">
                <a:solidFill>
                  <a:schemeClr val="tx1"/>
                </a:solidFill>
              </a:rPr>
              <a:t>Facilidad de Mantenimiento:</a:t>
            </a:r>
            <a:r>
              <a:rPr lang="es-MX" sz="2400">
                <a:solidFill>
                  <a:schemeClr val="tx1"/>
                </a:solidFill>
              </a:rPr>
              <a:t>  </a:t>
            </a:r>
          </a:p>
          <a:p>
            <a:r>
              <a:rPr lang="es-MX" sz="2400" b="1" u="sng">
                <a:solidFill>
                  <a:schemeClr val="tx1"/>
                </a:solidFill>
              </a:rPr>
              <a:t>¿Puedo localizar los fallos?</a:t>
            </a:r>
            <a:r>
              <a:rPr lang="es-MX" sz="2400" b="1">
                <a:solidFill>
                  <a:schemeClr val="tx1"/>
                </a:solidFill>
              </a:rPr>
              <a:t> </a:t>
            </a:r>
            <a:endParaRPr lang="es-MX" sz="2400">
              <a:solidFill>
                <a:schemeClr val="tx1"/>
              </a:solidFill>
            </a:endParaRPr>
          </a:p>
          <a:p>
            <a:r>
              <a:rPr lang="es-MX" sz="2400">
                <a:solidFill>
                  <a:schemeClr val="tx1"/>
                </a:solidFill>
              </a:rPr>
              <a:t>Es el esfuerzo requerido para localizar y arreglar programas. </a:t>
            </a:r>
          </a:p>
          <a:p>
            <a:pPr lvl="0" fontAlgn="base"/>
            <a:r>
              <a:rPr lang="es-MX" sz="2400" b="1">
                <a:solidFill>
                  <a:schemeClr val="tx1"/>
                </a:solidFill>
              </a:rPr>
              <a:t>Facilidad de Prueba: </a:t>
            </a:r>
            <a:endParaRPr lang="es-MX" sz="2400">
              <a:solidFill>
                <a:schemeClr val="tx1"/>
              </a:solidFill>
            </a:endParaRPr>
          </a:p>
          <a:p>
            <a:r>
              <a:rPr lang="es-MX" sz="2400" b="1" u="sng">
                <a:solidFill>
                  <a:schemeClr val="tx1"/>
                </a:solidFill>
              </a:rPr>
              <a:t>¿Puedo probar todas las opciones?</a:t>
            </a:r>
            <a:r>
              <a:rPr lang="es-MX" sz="2400" b="1">
                <a:solidFill>
                  <a:schemeClr val="tx1"/>
                </a:solidFill>
              </a:rPr>
              <a:t> </a:t>
            </a:r>
            <a:endParaRPr lang="es-MX" sz="2400">
              <a:solidFill>
                <a:schemeClr val="tx1"/>
              </a:solidFill>
            </a:endParaRPr>
          </a:p>
          <a:p>
            <a:r>
              <a:rPr lang="es-MX" sz="2400">
                <a:solidFill>
                  <a:schemeClr val="tx1"/>
                </a:solidFill>
              </a:rPr>
              <a:t>Es el esfuerzo requerido para probar un programa. </a:t>
            </a:r>
          </a:p>
          <a:p>
            <a:pPr lvl="0" fontAlgn="base"/>
            <a:r>
              <a:rPr lang="es-MX" sz="2400" b="1">
                <a:solidFill>
                  <a:schemeClr val="tx1"/>
                </a:solidFill>
              </a:rPr>
              <a:t>Flexibilidad:</a:t>
            </a:r>
            <a:r>
              <a:rPr lang="es-MX" sz="2400">
                <a:solidFill>
                  <a:schemeClr val="tx1"/>
                </a:solidFill>
              </a:rPr>
              <a:t>  </a:t>
            </a:r>
          </a:p>
          <a:p>
            <a:r>
              <a:rPr lang="es-MX" sz="2400" b="1" u="sng">
                <a:solidFill>
                  <a:schemeClr val="tx1"/>
                </a:solidFill>
              </a:rPr>
              <a:t>¿Puedo añadir nuevas opciones?</a:t>
            </a:r>
            <a:r>
              <a:rPr lang="es-MX" sz="2400" b="1">
                <a:solidFill>
                  <a:schemeClr val="tx1"/>
                </a:solidFill>
              </a:rPr>
              <a:t> </a:t>
            </a:r>
            <a:endParaRPr lang="es-MX" sz="2400">
              <a:solidFill>
                <a:schemeClr val="tx1"/>
              </a:solidFill>
            </a:endParaRPr>
          </a:p>
          <a:p>
            <a:r>
              <a:rPr lang="es-MX" sz="2400">
                <a:solidFill>
                  <a:schemeClr val="tx1"/>
                </a:solidFill>
              </a:rPr>
              <a:t>Es el esfuerzo requerido para modificar un sistema operativo. </a:t>
            </a:r>
          </a:p>
          <a:p>
            <a:pPr lvl="0" fontAlgn="base"/>
            <a:r>
              <a:rPr lang="es-MX" sz="2400" b="1">
                <a:solidFill>
                  <a:schemeClr val="tx1"/>
                </a:solidFill>
              </a:rPr>
              <a:t>Portabilidad:</a:t>
            </a:r>
            <a:r>
              <a:rPr lang="es-MX" sz="2400">
                <a:solidFill>
                  <a:schemeClr val="tx1"/>
                </a:solidFill>
              </a:rPr>
              <a:t>  </a:t>
            </a:r>
          </a:p>
          <a:p>
            <a:r>
              <a:rPr lang="es-MX" sz="2400" b="1" u="sng">
                <a:solidFill>
                  <a:schemeClr val="tx1"/>
                </a:solidFill>
              </a:rPr>
              <a:t>¿Podré usarlo en otra máquina?</a:t>
            </a:r>
            <a:r>
              <a:rPr lang="es-MX" sz="2400" b="1">
                <a:solidFill>
                  <a:schemeClr val="tx1"/>
                </a:solidFill>
              </a:rPr>
              <a:t> </a:t>
            </a:r>
            <a:endParaRPr lang="es-MX" sz="2400">
              <a:solidFill>
                <a:schemeClr val="tx1"/>
              </a:solidFill>
            </a:endParaRPr>
          </a:p>
          <a:p>
            <a:r>
              <a:rPr lang="es-MX" sz="2400">
                <a:solidFill>
                  <a:schemeClr val="tx1"/>
                </a:solidFill>
              </a:rPr>
              <a:t>Es el esfuerzo requerido para transferir un software de un hardware o un entorno de sistemas a otro. </a:t>
            </a:r>
          </a:p>
        </p:txBody>
      </p:sp>
    </p:spTree>
    <p:extLst>
      <p:ext uri="{BB962C8B-B14F-4D97-AF65-F5344CB8AC3E}">
        <p14:creationId xmlns:p14="http://schemas.microsoft.com/office/powerpoint/2010/main" val="8970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/>
              <a:t>Lista de factores</a:t>
            </a:r>
            <a:endParaRPr lang="es-MX" sz="54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s-MX" sz="2800" b="1" dirty="0">
                <a:solidFill>
                  <a:schemeClr val="tx1"/>
                </a:solidFill>
              </a:rPr>
              <a:t>Reusabilidad:</a:t>
            </a:r>
            <a:r>
              <a:rPr lang="es-MX" sz="2800" dirty="0">
                <a:solidFill>
                  <a:schemeClr val="tx1"/>
                </a:solidFill>
              </a:rPr>
              <a:t>  </a:t>
            </a:r>
          </a:p>
          <a:p>
            <a:r>
              <a:rPr lang="es-MX" sz="2800" b="1" u="sng" dirty="0">
                <a:solidFill>
                  <a:schemeClr val="tx1"/>
                </a:solidFill>
              </a:rPr>
              <a:t>¿Podré utilizar alguna parte del software en otra aplicación?</a:t>
            </a:r>
            <a:r>
              <a:rPr lang="es-MX" sz="2800" b="1" dirty="0">
                <a:solidFill>
                  <a:schemeClr val="tx1"/>
                </a:solidFill>
              </a:rPr>
              <a:t> </a:t>
            </a:r>
            <a:endParaRPr lang="es-MX" sz="2800" dirty="0">
              <a:solidFill>
                <a:schemeClr val="tx1"/>
              </a:solidFill>
            </a:endParaRPr>
          </a:p>
          <a:p>
            <a:r>
              <a:rPr lang="es-MX" sz="2800" dirty="0">
                <a:solidFill>
                  <a:schemeClr val="tx1"/>
                </a:solidFill>
              </a:rPr>
              <a:t>Es el grado en que un programa (o partes de un programa) se puede reutilizar en otro. </a:t>
            </a:r>
          </a:p>
          <a:p>
            <a:pPr lvl="0" fontAlgn="base"/>
            <a:r>
              <a:rPr lang="es-MX" sz="2800" b="1" dirty="0">
                <a:solidFill>
                  <a:schemeClr val="tx1"/>
                </a:solidFill>
              </a:rPr>
              <a:t>Facilidad de Interoperación:</a:t>
            </a:r>
            <a:r>
              <a:rPr lang="es-MX" sz="2800" dirty="0">
                <a:solidFill>
                  <a:schemeClr val="tx1"/>
                </a:solidFill>
              </a:rPr>
              <a:t> es el esfuerzo requerido para asociar un programa a otro. </a:t>
            </a:r>
          </a:p>
          <a:p>
            <a:r>
              <a:rPr lang="es-MX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52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-1" y="-27328"/>
            <a:ext cx="12192001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Factores de calidad según </a:t>
            </a:r>
            <a:r>
              <a:rPr lang="es-MX" dirty="0" err="1" smtClean="0"/>
              <a:t>Bohem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" y="1828362"/>
            <a:ext cx="12192000" cy="50677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" marR="1029970" indent="-6350" algn="just">
              <a:lnSpc>
                <a:spcPct val="149000"/>
              </a:lnSpc>
              <a:spcAft>
                <a:spcPts val="1010"/>
              </a:spcAft>
            </a:pPr>
            <a:r>
              <a:rPr lang="es-MX" sz="180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modelo que presenta Boehm presenta una jerarquía de características donde cada una de ellas contribuye a la calidad global. Se centra en: </a:t>
            </a:r>
          </a:p>
          <a:p>
            <a:pPr marL="342900" marR="1182370" lvl="0" indent="-342900" algn="just" fontAlgn="base">
              <a:lnSpc>
                <a:spcPct val="108000"/>
              </a:lnSpc>
              <a:spcAft>
                <a:spcPts val="158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s-MX" sz="1800" u="none" strike="noStrike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Sus características operativas. </a:t>
            </a:r>
          </a:p>
          <a:p>
            <a:pPr marL="342900" marR="1182370" lvl="0" indent="-342900" algn="just" fontAlgn="base">
              <a:lnSpc>
                <a:spcPct val="108000"/>
              </a:lnSpc>
              <a:spcAft>
                <a:spcPts val="158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s-MX" sz="1800" u="none" strike="noStrike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 capacidad para soportar los cambios. </a:t>
            </a:r>
          </a:p>
          <a:p>
            <a:pPr marL="342900" marR="1182370" lvl="0" indent="-342900" algn="just" fontAlgn="base">
              <a:lnSpc>
                <a:spcPct val="108000"/>
              </a:lnSpc>
              <a:spcAft>
                <a:spcPts val="159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s-MX" sz="1800" u="none" strike="noStrike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 adaptabilidad a nuevos entornos. </a:t>
            </a:r>
          </a:p>
          <a:p>
            <a:pPr marL="342900" marR="1182370" lvl="0" indent="-342900" algn="just" fontAlgn="base">
              <a:lnSpc>
                <a:spcPct val="108000"/>
              </a:lnSpc>
              <a:spcAft>
                <a:spcPts val="137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s-MX" sz="1800" u="none" strike="noStrike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evaluación del desempeño del hardware. </a:t>
            </a:r>
          </a:p>
          <a:p>
            <a:pPr marL="6350" marR="1029970" indent="-6350" algn="just">
              <a:lnSpc>
                <a:spcPct val="149000"/>
              </a:lnSpc>
              <a:spcAft>
                <a:spcPts val="800"/>
              </a:spcAft>
            </a:pPr>
            <a:r>
              <a:rPr lang="es-MX" sz="180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modelo comienza con la utilidad general del software, afirmando que el software es útil, evitando pérdida de tiempo y dinero. </a:t>
            </a:r>
            <a:endParaRPr lang="es-MX" sz="18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Factores de calidad según ISO 9126</a:t>
            </a:r>
            <a:endParaRPr lang="es-MX" sz="44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dirty="0">
                <a:solidFill>
                  <a:schemeClr val="tx1"/>
                </a:solidFill>
              </a:rPr>
              <a:t>Las características de la derecha se relacionan con la visión del usuario. 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Funcionalidad</a:t>
            </a:r>
            <a:r>
              <a:rPr lang="es-MX" sz="2400" dirty="0">
                <a:solidFill>
                  <a:schemeClr val="tx1"/>
                </a:solidFill>
              </a:rPr>
              <a:t>............................... Adaptación, Exactitud, Interoperación, seguridad.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Confiabilidad</a:t>
            </a:r>
            <a:r>
              <a:rPr lang="es-MX" sz="2400" dirty="0">
                <a:solidFill>
                  <a:schemeClr val="tx1"/>
                </a:solidFill>
              </a:rPr>
              <a:t>................................ Madurez, Tolerancia a Defectos, Facilidad de Recuperación. 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Eficiencia</a:t>
            </a:r>
            <a:r>
              <a:rPr lang="es-MX" sz="2400" dirty="0">
                <a:solidFill>
                  <a:schemeClr val="tx1"/>
                </a:solidFill>
              </a:rPr>
              <a:t>...................................... Comportamiento en el Tiempo, de los recursos.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Facilidad de Uso</a:t>
            </a:r>
            <a:r>
              <a:rPr lang="es-MX" sz="2400" dirty="0">
                <a:solidFill>
                  <a:schemeClr val="tx1"/>
                </a:solidFill>
              </a:rPr>
              <a:t>........................... Facilidad de Comprensión, de Aprendizaje, de Operación. 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Facilidad de Mantenimiento</a:t>
            </a:r>
            <a:r>
              <a:rPr lang="es-MX" sz="2400" dirty="0">
                <a:solidFill>
                  <a:schemeClr val="tx1"/>
                </a:solidFill>
              </a:rPr>
              <a:t>......... Facilidad de Análisis, de Cambios, de Pruebas, Estabilidad. </a:t>
            </a:r>
          </a:p>
          <a:p>
            <a:pPr lvl="0" fontAlgn="base"/>
            <a:r>
              <a:rPr lang="es-MX" sz="2400" u="sng" dirty="0">
                <a:solidFill>
                  <a:schemeClr val="tx1"/>
                </a:solidFill>
              </a:rPr>
              <a:t>Portabilidad</a:t>
            </a:r>
            <a:r>
              <a:rPr lang="es-MX" sz="2400" dirty="0">
                <a:solidFill>
                  <a:schemeClr val="tx1"/>
                </a:solidFill>
              </a:rPr>
              <a:t>.................................. Adaptabilidad, Facilidad de Instalación, de Reemplazo</a:t>
            </a:r>
            <a:r>
              <a:rPr lang="es-MX" sz="2400" b="1" dirty="0">
                <a:solidFill>
                  <a:schemeClr val="tx1"/>
                </a:solidFill>
              </a:rPr>
              <a:t>. 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/>
              <a:t>Generalidades de la calidad</a:t>
            </a:r>
            <a:endParaRPr lang="es-MX" sz="54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dirty="0">
                <a:solidFill>
                  <a:schemeClr val="tx1"/>
                </a:solidFill>
              </a:rPr>
              <a:t>Es la concordancia con los requerimientos funcionales y de rendimiento explícitamente establecidos, con los estándares de desarrollo explícitamente documentados y con las características implícitas que se esperan de todo software desarrollado profesionalmente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sz="2400" dirty="0">
              <a:solidFill>
                <a:schemeClr val="tx1"/>
              </a:solidFill>
            </a:endParaRP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Existen 3 puntos importantes de la definición de calidad de software: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>
              <a:solidFill>
                <a:schemeClr val="tx1"/>
              </a:solidFill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tx1"/>
                </a:solidFill>
              </a:rPr>
              <a:t>Los requerimientos del software son los fundamentos desde los que se mide la calidad. </a:t>
            </a:r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Los </a:t>
            </a:r>
            <a:r>
              <a:rPr lang="es-MX" sz="2400" dirty="0">
                <a:solidFill>
                  <a:schemeClr val="tx1"/>
                </a:solidFill>
              </a:rPr>
              <a:t>estándares específicos definen un conjunto de criterios de desarrollo que guían la forma de aplicación de la ingeniería de software. </a:t>
            </a:r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Existen </a:t>
            </a:r>
            <a:r>
              <a:rPr lang="es-MX" sz="2400" dirty="0">
                <a:solidFill>
                  <a:schemeClr val="tx1"/>
                </a:solidFill>
              </a:rPr>
              <a:t>requerimientos implícitos que no se mencionan. </a:t>
            </a:r>
          </a:p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 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61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dirty="0" smtClean="0"/>
              <a:t>Norma </a:t>
            </a:r>
            <a:endParaRPr lang="es-MX" sz="72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A lo largo de los últimos años se han elaborado trabajos de investigación, normas y estándares, con el objetivo de crear modelos, procesos y herramientas de evaluación de la calidad del propio producto software. Precisamente para dar respuesta a estas necesidades nace la nueva familia de normas ISO/IEC 25000 conocida como </a:t>
            </a:r>
            <a:r>
              <a:rPr lang="es-MX" sz="2400" dirty="0" err="1">
                <a:solidFill>
                  <a:schemeClr val="tx1"/>
                </a:solidFill>
              </a:rPr>
              <a:t>SQuaRE</a:t>
            </a:r>
            <a:r>
              <a:rPr lang="es-MX" sz="2400" dirty="0">
                <a:solidFill>
                  <a:schemeClr val="tx1"/>
                </a:solidFill>
              </a:rPr>
              <a:t> (Software </a:t>
            </a:r>
            <a:r>
              <a:rPr lang="es-MX" sz="2400" dirty="0" err="1">
                <a:solidFill>
                  <a:schemeClr val="tx1"/>
                </a:solidFill>
              </a:rPr>
              <a:t>Product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Quality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err="1">
                <a:solidFill>
                  <a:schemeClr val="tx1"/>
                </a:solidFill>
              </a:rPr>
              <a:t>Requirements</a:t>
            </a:r>
            <a:r>
              <a:rPr lang="es-MX" sz="2400" dirty="0">
                <a:solidFill>
                  <a:schemeClr val="tx1"/>
                </a:solidFill>
              </a:rPr>
              <a:t> and </a:t>
            </a:r>
            <a:r>
              <a:rPr lang="es-MX" sz="2400" dirty="0" err="1">
                <a:solidFill>
                  <a:schemeClr val="tx1"/>
                </a:solidFill>
              </a:rPr>
              <a:t>Evaluation</a:t>
            </a:r>
            <a:r>
              <a:rPr lang="es-MX" sz="2400" dirty="0">
                <a:solidFill>
                  <a:schemeClr val="tx1"/>
                </a:solidFill>
              </a:rPr>
              <a:t>), que tiene por objetivo la creación de un  marco de trabajo para evaluar la calidad del producto software, sustituyendo a las anteriores ISO/IEC 9126 e ISO/IEC 14598 y convirtiéndose así en el referente a seguir.</a:t>
            </a:r>
            <a:r>
              <a:rPr lang="es-MX" sz="2400" b="1" dirty="0">
                <a:solidFill>
                  <a:schemeClr val="tx1"/>
                </a:solidFill>
              </a:rPr>
              <a:t> 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1917262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Estándares </a:t>
            </a:r>
            <a:endParaRPr lang="es-MX" sz="6000" dirty="0"/>
          </a:p>
        </p:txBody>
      </p:sp>
      <p:sp>
        <p:nvSpPr>
          <p:cNvPr id="7" name="Rectángulo 6"/>
          <p:cNvSpPr/>
          <p:nvPr/>
        </p:nvSpPr>
        <p:spPr>
          <a:xfrm>
            <a:off x="1" y="19172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>
                <a:solidFill>
                  <a:schemeClr val="tx1"/>
                </a:solidFill>
              </a:rPr>
              <a:t>Es un conjunto de reglas que deben cumplir los productos, procedimientos o investigaciones que afirmen ser compatibles con el mismo producto. Los estándares ofrecen muchos beneficios, reduciendo las diferencias entre los productos y generando un ambiente de estabilidad, madurez y calidad en beneficio de consumidores. </a:t>
            </a:r>
          </a:p>
        </p:txBody>
      </p:sp>
    </p:spTree>
    <p:extLst>
      <p:ext uri="{BB962C8B-B14F-4D97-AF65-F5344CB8AC3E}">
        <p14:creationId xmlns:p14="http://schemas.microsoft.com/office/powerpoint/2010/main" val="1203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25400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Procesos </a:t>
            </a:r>
            <a:endParaRPr lang="es-MX" sz="6000" dirty="0"/>
          </a:p>
        </p:txBody>
      </p:sp>
      <p:sp>
        <p:nvSpPr>
          <p:cNvPr id="7" name="Rectángulo 6"/>
          <p:cNvSpPr/>
          <p:nvPr/>
        </p:nvSpPr>
        <p:spPr>
          <a:xfrm>
            <a:off x="1" y="1830290"/>
            <a:ext cx="12191999" cy="5065809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>
                <a:solidFill>
                  <a:schemeClr val="tx1"/>
                </a:solidFill>
              </a:rPr>
              <a:t>Conjunto de prácticas secuenciales que son funcionalmente coherentes y reutilizables en la organización, implementación y administración de la ingeniería del software. </a:t>
            </a:r>
          </a:p>
        </p:txBody>
      </p:sp>
    </p:spTree>
    <p:extLst>
      <p:ext uri="{BB962C8B-B14F-4D97-AF65-F5344CB8AC3E}">
        <p14:creationId xmlns:p14="http://schemas.microsoft.com/office/powerpoint/2010/main" val="28399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dirty="0" smtClean="0"/>
              <a:t>Modelos </a:t>
            </a:r>
            <a:endParaRPr lang="es-MX" sz="72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2000" cy="50677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Este proporciona una orientación sobre el modo de realizar gestión a los procesos se clasifican en cuatro categorías ingeniería, gestión de proyectos, gestión de procesos y soporte, a la vez que se logra una evolución hacia la cultura de la ingeniería y una mejora continua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  </a:t>
            </a:r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Los modelos de calidad como CMMI </a:t>
            </a:r>
            <a:r>
              <a:rPr lang="es-MX" sz="2400" dirty="0" err="1">
                <a:solidFill>
                  <a:schemeClr val="tx1"/>
                </a:solidFill>
              </a:rPr>
              <a:t>for</a:t>
            </a:r>
            <a:r>
              <a:rPr lang="es-MX" sz="2400" dirty="0">
                <a:solidFill>
                  <a:schemeClr val="tx1"/>
                </a:solidFill>
              </a:rPr>
              <a:t> Development v1.2 [4] o ISO/IEC 15504:2003 se implementan en empresas con departamentos de desarrollo a partir de 1520 personas y requieren una gran cantidad de herramientas, de las cuales muchas de ellas tienen un costo elevado y el retorno de inversión se obtiene a medio-largo plazo; por lo tanto, para las </a:t>
            </a:r>
            <a:r>
              <a:rPr lang="es-MX" sz="2400" dirty="0" err="1">
                <a:solidFill>
                  <a:schemeClr val="tx1"/>
                </a:solidFill>
              </a:rPr>
              <a:t>MiPymes</a:t>
            </a:r>
            <a:r>
              <a:rPr lang="es-MX" sz="2400" dirty="0">
                <a:solidFill>
                  <a:schemeClr val="tx1"/>
                </a:solidFill>
              </a:rPr>
              <a:t> de software de nuestro país no es viable adoptar estos modelos. </a:t>
            </a:r>
          </a:p>
        </p:txBody>
      </p:sp>
    </p:spTree>
    <p:extLst>
      <p:ext uri="{BB962C8B-B14F-4D97-AF65-F5344CB8AC3E}">
        <p14:creationId xmlns:p14="http://schemas.microsoft.com/office/powerpoint/2010/main" val="11738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Institutos que regulan la calidad</a:t>
            </a:r>
            <a:endParaRPr lang="es-MX" sz="48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677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3600" b="1" u="sng" dirty="0">
                <a:solidFill>
                  <a:schemeClr val="tx1"/>
                </a:solidFill>
              </a:rPr>
              <a:t>ISO</a:t>
            </a:r>
            <a:r>
              <a:rPr lang="es-MX" sz="3600" b="1" dirty="0">
                <a:solidFill>
                  <a:schemeClr val="tx1"/>
                </a:solidFill>
              </a:rPr>
              <a:t> </a:t>
            </a:r>
            <a:r>
              <a:rPr lang="es-MX" sz="3600" dirty="0">
                <a:solidFill>
                  <a:schemeClr val="tx1"/>
                </a:solidFill>
              </a:rPr>
              <a:t>Organización Internacional para la Estandarización. </a:t>
            </a:r>
          </a:p>
          <a:p>
            <a:r>
              <a:rPr lang="es-MX" sz="3600" b="1" u="sng" dirty="0">
                <a:solidFill>
                  <a:schemeClr val="tx1"/>
                </a:solidFill>
              </a:rPr>
              <a:t>NORMEX</a:t>
            </a:r>
            <a:r>
              <a:rPr lang="es-MX" sz="3600" dirty="0">
                <a:solidFill>
                  <a:schemeClr val="tx1"/>
                </a:solidFill>
              </a:rPr>
              <a:t> Sociedad Mexicana de Normalización y Certificación. </a:t>
            </a:r>
          </a:p>
          <a:p>
            <a:r>
              <a:rPr lang="en-US" sz="3600" b="1" u="sng" dirty="0">
                <a:solidFill>
                  <a:schemeClr val="tx1"/>
                </a:solidFill>
              </a:rPr>
              <a:t>IQC</a:t>
            </a:r>
            <a:r>
              <a:rPr lang="en-US" sz="3600" dirty="0">
                <a:solidFill>
                  <a:schemeClr val="tx1"/>
                </a:solidFill>
              </a:rPr>
              <a:t> International Quality Certification. </a:t>
            </a:r>
            <a:endParaRPr lang="es-MX" sz="3600" dirty="0">
              <a:solidFill>
                <a:schemeClr val="tx1"/>
              </a:solidFill>
            </a:endParaRPr>
          </a:p>
          <a:p>
            <a:r>
              <a:rPr lang="en-US" sz="3600" b="1" u="sng" dirty="0">
                <a:solidFill>
                  <a:schemeClr val="tx1"/>
                </a:solidFill>
              </a:rPr>
              <a:t>GLC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Germanischer</a:t>
            </a:r>
            <a:r>
              <a:rPr lang="en-US" sz="3600" dirty="0">
                <a:solidFill>
                  <a:schemeClr val="tx1"/>
                </a:solidFill>
              </a:rPr>
              <a:t> Lloyd </a:t>
            </a:r>
            <a:r>
              <a:rPr lang="en-US" sz="3600" dirty="0" err="1">
                <a:solidFill>
                  <a:schemeClr val="tx1"/>
                </a:solidFill>
              </a:rPr>
              <a:t>Certificaction</a:t>
            </a:r>
            <a:r>
              <a:rPr lang="en-US" sz="3600" dirty="0">
                <a:solidFill>
                  <a:schemeClr val="tx1"/>
                </a:solidFill>
              </a:rPr>
              <a:t> México. </a:t>
            </a:r>
            <a:endParaRPr lang="es-MX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Concepto en el desarrollo de software</a:t>
            </a:r>
            <a:endParaRPr lang="es-MX" sz="40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677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3200" b="1" dirty="0">
                <a:solidFill>
                  <a:schemeClr val="tx1"/>
                </a:solidFill>
              </a:rPr>
              <a:t> Factores de Calidad según McCall </a:t>
            </a:r>
          </a:p>
          <a:p>
            <a:pPr algn="just"/>
            <a:r>
              <a:rPr lang="es-MX" sz="3200" dirty="0">
                <a:solidFill>
                  <a:schemeClr val="tx1"/>
                </a:solidFill>
              </a:rPr>
              <a:t>Loa factores desarrollados según el modelo de McCall, se centra en tres aspectos importantes de un producto de software: </a:t>
            </a:r>
          </a:p>
          <a:p>
            <a:pPr marL="457200" lvl="0" indent="-457200" algn="just" fontAlgn="base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tx1"/>
                </a:solidFill>
              </a:rPr>
              <a:t>Sus características operativas. </a:t>
            </a:r>
          </a:p>
          <a:p>
            <a:pPr marL="457200" lvl="0" indent="-457200" algn="just" fontAlgn="base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tx1"/>
                </a:solidFill>
              </a:rPr>
              <a:t>Su capacidad para soportar los cambios. </a:t>
            </a:r>
          </a:p>
          <a:p>
            <a:pPr marL="457200" lvl="0" indent="-457200" algn="just" fontAlgn="base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tx1"/>
                </a:solidFill>
              </a:rPr>
              <a:t>Su adaptabilidad a nuevos entornos. </a:t>
            </a:r>
          </a:p>
        </p:txBody>
      </p:sp>
    </p:spTree>
    <p:extLst>
      <p:ext uri="{BB962C8B-B14F-4D97-AF65-F5344CB8AC3E}">
        <p14:creationId xmlns:p14="http://schemas.microsoft.com/office/powerpoint/2010/main" val="24636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1928"/>
            <a:ext cx="12192000" cy="1855690"/>
          </a:xfrm>
          <a:prstGeom prst="rect">
            <a:avLst/>
          </a:prstGeom>
          <a:solidFill>
            <a:srgbClr val="7030A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Lista de factores</a:t>
            </a:r>
            <a:endParaRPr lang="es-MX" sz="6000" dirty="0"/>
          </a:p>
        </p:txBody>
      </p:sp>
      <p:sp>
        <p:nvSpPr>
          <p:cNvPr id="7" name="Rectángulo 6"/>
          <p:cNvSpPr/>
          <p:nvPr/>
        </p:nvSpPr>
        <p:spPr>
          <a:xfrm>
            <a:off x="1" y="1853762"/>
            <a:ext cx="12191999" cy="5004237"/>
          </a:xfrm>
          <a:prstGeom prst="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es-MX" sz="2800" b="1" dirty="0">
                <a:solidFill>
                  <a:schemeClr val="tx1"/>
                </a:solidFill>
              </a:rPr>
              <a:t>Corrección: </a:t>
            </a:r>
            <a:endParaRPr lang="es-MX" sz="2800" dirty="0">
              <a:solidFill>
                <a:schemeClr val="tx1"/>
              </a:solidFill>
            </a:endParaRPr>
          </a:p>
          <a:p>
            <a:r>
              <a:rPr lang="es-MX" sz="2800" b="1" u="sng" dirty="0">
                <a:solidFill>
                  <a:schemeClr val="tx1"/>
                </a:solidFill>
              </a:rPr>
              <a:t>¿Hace lo que se le pide?</a:t>
            </a:r>
            <a:r>
              <a:rPr lang="es-MX" sz="2800" b="1" dirty="0">
                <a:solidFill>
                  <a:schemeClr val="tx1"/>
                </a:solidFill>
              </a:rPr>
              <a:t> </a:t>
            </a:r>
            <a:endParaRPr lang="es-MX" sz="2800" dirty="0">
              <a:solidFill>
                <a:schemeClr val="tx1"/>
              </a:solidFill>
            </a:endParaRPr>
          </a:p>
          <a:p>
            <a:r>
              <a:rPr lang="es-MX" sz="2800" dirty="0">
                <a:solidFill>
                  <a:schemeClr val="tx1"/>
                </a:solidFill>
              </a:rPr>
              <a:t> Mide el grado en que un programa satisface sus especificaciones y consigue los objetivos del usuario. </a:t>
            </a:r>
          </a:p>
          <a:p>
            <a:pPr lvl="0" fontAlgn="base"/>
            <a:r>
              <a:rPr lang="es-MX" sz="2800" b="1" dirty="0">
                <a:solidFill>
                  <a:schemeClr val="tx1"/>
                </a:solidFill>
              </a:rPr>
              <a:t>Fiabilidad:</a:t>
            </a:r>
            <a:r>
              <a:rPr lang="es-MX" sz="2800" dirty="0">
                <a:solidFill>
                  <a:schemeClr val="tx1"/>
                </a:solidFill>
              </a:rPr>
              <a:t>  </a:t>
            </a:r>
          </a:p>
          <a:p>
            <a:r>
              <a:rPr lang="es-MX" sz="2800" b="1" u="sng" dirty="0">
                <a:solidFill>
                  <a:schemeClr val="tx1"/>
                </a:solidFill>
              </a:rPr>
              <a:t>¿Lo hace de forma fiable todo el tiempo?</a:t>
            </a:r>
            <a:r>
              <a:rPr lang="es-MX" sz="2800" b="1" dirty="0">
                <a:solidFill>
                  <a:schemeClr val="tx1"/>
                </a:solidFill>
              </a:rPr>
              <a:t> </a:t>
            </a:r>
            <a:endParaRPr lang="es-MX" sz="2800" dirty="0">
              <a:solidFill>
                <a:schemeClr val="tx1"/>
              </a:solidFill>
            </a:endParaRPr>
          </a:p>
          <a:p>
            <a:r>
              <a:rPr lang="es-MX" sz="2800" dirty="0">
                <a:solidFill>
                  <a:schemeClr val="tx1"/>
                </a:solidFill>
              </a:rPr>
              <a:t>Mide el grado en que se puede esperar que un programa lleve a cabo sus funciones esperada con la precisión requerida. </a:t>
            </a:r>
          </a:p>
        </p:txBody>
      </p:sp>
    </p:spTree>
    <p:extLst>
      <p:ext uri="{BB962C8B-B14F-4D97-AF65-F5344CB8AC3E}">
        <p14:creationId xmlns:p14="http://schemas.microsoft.com/office/powerpoint/2010/main" val="22361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3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1033</Template>
  <TotalTime>23</TotalTime>
  <Words>906</Words>
  <Application>Microsoft Office PowerPoint</Application>
  <PresentationFormat>Panorámica</PresentationFormat>
  <Paragraphs>85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Arial</vt:lpstr>
      <vt:lpstr>1033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Alejandro</dc:creator>
  <cp:lastModifiedBy>Windows 7 (U) TI</cp:lastModifiedBy>
  <cp:revision>5</cp:revision>
  <dcterms:created xsi:type="dcterms:W3CDTF">2017-12-27T18:24:13Z</dcterms:created>
  <dcterms:modified xsi:type="dcterms:W3CDTF">2018-01-05T19:27:58Z</dcterms:modified>
</cp:coreProperties>
</file>