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2" r:id="rId4"/>
    <p:sldId id="267" r:id="rId5"/>
    <p:sldId id="268" r:id="rId6"/>
    <p:sldId id="269" r:id="rId7"/>
    <p:sldId id="270" r:id="rId8"/>
    <p:sldId id="271" r:id="rId9"/>
    <p:sldId id="276"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S"/>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1277001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856712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1474870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3078750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Editar el estilo de texto del patrón</a:t>
            </a:r>
          </a:p>
        </p:txBody>
      </p:sp>
      <p:sp>
        <p:nvSpPr>
          <p:cNvPr id="4" name="Marcador de fecha 3"/>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5" name="Marcador de pie de página 4"/>
          <p:cNvSpPr>
            <a:spLocks noGrp="1"/>
          </p:cNvSpPr>
          <p:nvPr>
            <p:ph type="ftr" sz="quarter" idx="11"/>
          </p:nvPr>
        </p:nvSpPr>
        <p:spPr/>
        <p:txBody>
          <a:bodyPr/>
          <a:lstStyle>
            <a:lvl1pPr>
              <a:defRPr/>
            </a:lvl1pPr>
          </a:lstStyle>
          <a:p>
            <a:endParaRPr lang="es-MX"/>
          </a:p>
        </p:txBody>
      </p:sp>
      <p:sp>
        <p:nvSpPr>
          <p:cNvPr id="6" name="Marcador de número de diapositiva 5"/>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476752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sz="half" idx="1"/>
          </p:nvPr>
        </p:nvSpPr>
        <p:spPr>
          <a:xfrm>
            <a:off x="609600" y="1600201"/>
            <a:ext cx="53848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contenido 3"/>
          <p:cNvSpPr>
            <a:spLocks noGrp="1"/>
          </p:cNvSpPr>
          <p:nvPr>
            <p:ph sz="half" idx="2"/>
          </p:nvPr>
        </p:nvSpPr>
        <p:spPr>
          <a:xfrm>
            <a:off x="6197600" y="1600201"/>
            <a:ext cx="53848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fecha 4"/>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6" name="Marcador de pie de página 5"/>
          <p:cNvSpPr>
            <a:spLocks noGrp="1"/>
          </p:cNvSpPr>
          <p:nvPr>
            <p:ph type="ftr" sz="quarter" idx="11"/>
          </p:nvPr>
        </p:nvSpPr>
        <p:spPr/>
        <p:txBody>
          <a:bodyPr/>
          <a:lstStyle>
            <a:lvl1pPr>
              <a:defRPr/>
            </a:lvl1pPr>
          </a:lstStyle>
          <a:p>
            <a:endParaRPr lang="es-MX"/>
          </a:p>
        </p:txBody>
      </p:sp>
      <p:sp>
        <p:nvSpPr>
          <p:cNvPr id="7" name="Marcador de número de diapositiva 6"/>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3460317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Marcador de fecha 6"/>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8" name="Marcador de pie de página 7"/>
          <p:cNvSpPr>
            <a:spLocks noGrp="1"/>
          </p:cNvSpPr>
          <p:nvPr>
            <p:ph type="ftr" sz="quarter" idx="11"/>
          </p:nvPr>
        </p:nvSpPr>
        <p:spPr/>
        <p:txBody>
          <a:bodyPr/>
          <a:lstStyle>
            <a:lvl1pPr>
              <a:defRPr/>
            </a:lvl1pPr>
          </a:lstStyle>
          <a:p>
            <a:endParaRPr lang="es-MX"/>
          </a:p>
        </p:txBody>
      </p:sp>
      <p:sp>
        <p:nvSpPr>
          <p:cNvPr id="9" name="Marcador de número de diapositiva 8"/>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44375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fecha 2"/>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4" name="Marcador de pie de página 3"/>
          <p:cNvSpPr>
            <a:spLocks noGrp="1"/>
          </p:cNvSpPr>
          <p:nvPr>
            <p:ph type="ftr" sz="quarter" idx="11"/>
          </p:nvPr>
        </p:nvSpPr>
        <p:spPr/>
        <p:txBody>
          <a:bodyPr/>
          <a:lstStyle>
            <a:lvl1pPr>
              <a:defRPr/>
            </a:lvl1pPr>
          </a:lstStyle>
          <a:p>
            <a:endParaRPr lang="es-MX"/>
          </a:p>
        </p:txBody>
      </p:sp>
      <p:sp>
        <p:nvSpPr>
          <p:cNvPr id="5" name="Marcador de número de diapositiva 4"/>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269899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3" name="Marcador de pie de página 2"/>
          <p:cNvSpPr>
            <a:spLocks noGrp="1"/>
          </p:cNvSpPr>
          <p:nvPr>
            <p:ph type="ftr" sz="quarter" idx="11"/>
          </p:nvPr>
        </p:nvSpPr>
        <p:spPr/>
        <p:txBody>
          <a:bodyPr/>
          <a:lstStyle>
            <a:lvl1pPr>
              <a:defRPr/>
            </a:lvl1pPr>
          </a:lstStyle>
          <a:p>
            <a:endParaRPr lang="es-MX"/>
          </a:p>
        </p:txBody>
      </p:sp>
      <p:sp>
        <p:nvSpPr>
          <p:cNvPr id="4" name="Marcador de número de diapositiva 3"/>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1318535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U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6" name="Marcador de pie de página 5"/>
          <p:cNvSpPr>
            <a:spLocks noGrp="1"/>
          </p:cNvSpPr>
          <p:nvPr>
            <p:ph type="ftr" sz="quarter" idx="11"/>
          </p:nvPr>
        </p:nvSpPr>
        <p:spPr/>
        <p:txBody>
          <a:bodyPr/>
          <a:lstStyle>
            <a:lvl1pPr>
              <a:defRPr/>
            </a:lvl1pPr>
          </a:lstStyle>
          <a:p>
            <a:endParaRPr lang="es-MX"/>
          </a:p>
        </p:txBody>
      </p:sp>
      <p:sp>
        <p:nvSpPr>
          <p:cNvPr id="7" name="Marcador de número de diapositiva 6"/>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2253763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U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U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fld id="{23493299-DCC4-43CA-98D7-47220427E456}" type="datetimeFigureOut">
              <a:rPr lang="es-MX" smtClean="0"/>
              <a:t>05/01/2018</a:t>
            </a:fld>
            <a:endParaRPr lang="es-MX"/>
          </a:p>
        </p:txBody>
      </p:sp>
      <p:sp>
        <p:nvSpPr>
          <p:cNvPr id="6" name="Marcador de pie de página 5"/>
          <p:cNvSpPr>
            <a:spLocks noGrp="1"/>
          </p:cNvSpPr>
          <p:nvPr>
            <p:ph type="ftr" sz="quarter" idx="11"/>
          </p:nvPr>
        </p:nvSpPr>
        <p:spPr/>
        <p:txBody>
          <a:bodyPr/>
          <a:lstStyle>
            <a:lvl1pPr>
              <a:defRPr/>
            </a:lvl1pPr>
          </a:lstStyle>
          <a:p>
            <a:endParaRPr lang="es-MX"/>
          </a:p>
        </p:txBody>
      </p:sp>
      <p:sp>
        <p:nvSpPr>
          <p:cNvPr id="7" name="Marcador de número de diapositiva 6"/>
          <p:cNvSpPr>
            <a:spLocks noGrp="1"/>
          </p:cNvSpPr>
          <p:nvPr>
            <p:ph type="sldNum" sz="quarter" idx="12"/>
          </p:nvPr>
        </p:nvSpPr>
        <p:spPr/>
        <p:txBody>
          <a:bodyPr/>
          <a:lstStyle>
            <a:lvl1pPr>
              <a:defRPr/>
            </a:lvl1pPr>
          </a:lstStyle>
          <a:p>
            <a:fld id="{69D6EA44-2E88-442B-B70A-9A59014C8498}" type="slidenum">
              <a:rPr lang="es-MX" smtClean="0"/>
              <a:t>‹Nº›</a:t>
            </a:fld>
            <a:endParaRPr lang="es-MX"/>
          </a:p>
        </p:txBody>
      </p:sp>
    </p:spTree>
    <p:extLst>
      <p:ext uri="{BB962C8B-B14F-4D97-AF65-F5344CB8AC3E}">
        <p14:creationId xmlns:p14="http://schemas.microsoft.com/office/powerpoint/2010/main" val="1856700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23493299-DCC4-43CA-98D7-47220427E456}" type="datetimeFigureOut">
              <a:rPr lang="es-MX" smtClean="0"/>
              <a:t>05/01/2018</a:t>
            </a:fld>
            <a:endParaRPr lang="es-MX"/>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MX"/>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9D6EA44-2E88-442B-B70A-9A59014C8498}" type="slidenum">
              <a:rPr lang="es-MX" smtClean="0"/>
              <a:t>‹Nº›</a:t>
            </a:fld>
            <a:endParaRPr lang="es-MX"/>
          </a:p>
        </p:txBody>
      </p:sp>
    </p:spTree>
    <p:extLst>
      <p:ext uri="{BB962C8B-B14F-4D97-AF65-F5344CB8AC3E}">
        <p14:creationId xmlns:p14="http://schemas.microsoft.com/office/powerpoint/2010/main" val="551322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7"/>
          <p:cNvGrpSpPr/>
          <p:nvPr/>
        </p:nvGrpSpPr>
        <p:grpSpPr>
          <a:xfrm>
            <a:off x="2931245" y="2183826"/>
            <a:ext cx="395541" cy="2357000"/>
            <a:chOff x="1239946" y="722903"/>
            <a:chExt cx="216000" cy="1584840"/>
          </a:xfrm>
          <a:solidFill>
            <a:srgbClr val="339966"/>
          </a:solidFill>
        </p:grpSpPr>
        <p:sp>
          <p:nvSpPr>
            <p:cNvPr id="6" name="Rectangle 5"/>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10"/>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9" name="Title 1"/>
          <p:cNvSpPr txBox="1">
            <a:spLocks/>
          </p:cNvSpPr>
          <p:nvPr/>
        </p:nvSpPr>
        <p:spPr>
          <a:xfrm>
            <a:off x="3362821" y="2297152"/>
            <a:ext cx="5530516" cy="2014210"/>
          </a:xfrm>
          <a:prstGeom prst="rect">
            <a:avLst/>
          </a:prstGeom>
          <a:solidFill>
            <a:srgbClr val="002060"/>
          </a:solidFill>
        </p:spPr>
        <p:txBody>
          <a:bodyPr lIns="0" tIns="0" rIns="0" bIns="0" anchor="t" anchorCtr="0"/>
          <a:lstStyle>
            <a:lvl1pPr algn="l" defTabSz="914400" rtl="0" eaLnBrk="1" latinLnBrk="0" hangingPunct="1">
              <a:lnSpc>
                <a:spcPts val="3000"/>
              </a:lnSpc>
              <a:spcBef>
                <a:spcPct val="0"/>
              </a:spcBef>
              <a:buNone/>
              <a:defRPr sz="2400" kern="1200">
                <a:solidFill>
                  <a:schemeClr val="bg1"/>
                </a:solidFill>
                <a:latin typeface="+mj-lt"/>
                <a:ea typeface="+mj-ea"/>
                <a:cs typeface="+mj-cs"/>
              </a:defRPr>
            </a:lvl1pPr>
          </a:lstStyle>
          <a:p>
            <a:pPr algn="ctr">
              <a:lnSpc>
                <a:spcPct val="100000"/>
              </a:lnSpc>
            </a:pPr>
            <a:r>
              <a:rPr lang="es-MX" sz="4400" b="1" dirty="0" smtClean="0">
                <a:latin typeface="+mn-lt"/>
              </a:rPr>
              <a:t>Metodología PSP</a:t>
            </a:r>
            <a:endParaRPr lang="es-MX" sz="4400" b="1" dirty="0">
              <a:latin typeface="+mn-lt"/>
            </a:endParaRPr>
          </a:p>
          <a:p>
            <a:pPr algn="ctr">
              <a:lnSpc>
                <a:spcPts val="2250"/>
              </a:lnSpc>
            </a:pPr>
            <a:endParaRPr lang="en-US" sz="4400" b="1" dirty="0" smtClean="0">
              <a:latin typeface="+mn-lt"/>
            </a:endParaRPr>
          </a:p>
          <a:p>
            <a:pPr algn="ctr">
              <a:lnSpc>
                <a:spcPts val="2250"/>
              </a:lnSpc>
            </a:pPr>
            <a:r>
              <a:rPr lang="en-US" sz="2000" b="1" dirty="0" smtClean="0">
                <a:latin typeface="+mn-lt"/>
              </a:rPr>
              <a:t>  PROFESOR: BRENDA JUÁREZ SANTIAGO</a:t>
            </a:r>
          </a:p>
        </p:txBody>
      </p:sp>
      <p:grpSp>
        <p:nvGrpSpPr>
          <p:cNvPr id="10" name="Group 7"/>
          <p:cNvGrpSpPr/>
          <p:nvPr/>
        </p:nvGrpSpPr>
        <p:grpSpPr>
          <a:xfrm flipH="1">
            <a:off x="8929373" y="2183826"/>
            <a:ext cx="244800" cy="2357000"/>
            <a:chOff x="1239946" y="722903"/>
            <a:chExt cx="216000" cy="1584840"/>
          </a:xfrm>
          <a:solidFill>
            <a:srgbClr val="339966"/>
          </a:solidFill>
        </p:grpSpPr>
        <p:sp>
          <p:nvSpPr>
            <p:cNvPr id="11" name="Rectangle 21"/>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22"/>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23"/>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419300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25400"/>
            <a:ext cx="12191999" cy="1690688"/>
          </a:xfrm>
          <a:prstGeom prst="rect">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5400"/>
              <a:t>¿Qué es?</a:t>
            </a:r>
            <a:endParaRPr lang="es-MX" sz="5400" dirty="0"/>
          </a:p>
        </p:txBody>
      </p:sp>
      <p:sp>
        <p:nvSpPr>
          <p:cNvPr id="7" name="Rectángulo 6"/>
          <p:cNvSpPr/>
          <p:nvPr/>
        </p:nvSpPr>
        <p:spPr>
          <a:xfrm>
            <a:off x="0" y="1690688"/>
            <a:ext cx="12191997" cy="5167312"/>
          </a:xfrm>
          <a:prstGeom prst="rect">
            <a:avLst/>
          </a:prstGeom>
          <a:solidFill>
            <a:srgbClr val="00B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solidFill>
                  <a:schemeClr val="bg1"/>
                </a:solidFill>
              </a:rPr>
              <a:t>El PSP se desarrolló para ayudar a los ingenieros en software a hacer bien su trabajo. En éste se enseña al ingeniero a aplicar métodos avanzados de ingeniería a sus tareas diarias. Este proceso proporciona métodos detallados de planificación y estimación donde el ingeniero aprende a tener mayor control sobre su trabajo con respecto a planes que previamente establece, así como le ayuda a producir productos de calidad, reduciendo su número de defectos inyectados</a:t>
            </a:r>
            <a:endParaRPr lang="es-MX" sz="4000" dirty="0">
              <a:solidFill>
                <a:schemeClr val="bg1"/>
              </a:solidFill>
            </a:endParaRPr>
          </a:p>
        </p:txBody>
      </p:sp>
    </p:spTree>
    <p:extLst>
      <p:ext uri="{BB962C8B-B14F-4D97-AF65-F5344CB8AC3E}">
        <p14:creationId xmlns:p14="http://schemas.microsoft.com/office/powerpoint/2010/main" val="1664856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36"/>
          <p:cNvPicPr/>
          <p:nvPr/>
        </p:nvPicPr>
        <p:blipFill>
          <a:blip r:embed="rId2"/>
          <a:stretch>
            <a:fillRect/>
          </a:stretch>
        </p:blipFill>
        <p:spPr>
          <a:xfrm>
            <a:off x="2697480" y="1"/>
            <a:ext cx="6995160" cy="684585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1137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25400"/>
            <a:ext cx="12191999" cy="1690688"/>
          </a:xfrm>
          <a:prstGeom prst="rect">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5400" b="1"/>
              <a:t>Beneficios de PSP </a:t>
            </a:r>
          </a:p>
        </p:txBody>
      </p:sp>
      <p:sp>
        <p:nvSpPr>
          <p:cNvPr id="7" name="Rectángulo 6"/>
          <p:cNvSpPr/>
          <p:nvPr/>
        </p:nvSpPr>
        <p:spPr>
          <a:xfrm>
            <a:off x="0" y="1690688"/>
            <a:ext cx="12191999" cy="5167312"/>
          </a:xfrm>
          <a:prstGeom prst="rect">
            <a:avLst/>
          </a:prstGeom>
          <a:solidFill>
            <a:srgbClr val="00B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buFont typeface="Arial" panose="020B0604020202020204" pitchFamily="34" charset="0"/>
              <a:buChar char="•"/>
            </a:pPr>
            <a:r>
              <a:rPr lang="es-MX" sz="2000">
                <a:solidFill>
                  <a:schemeClr val="bg1"/>
                </a:solidFill>
              </a:rPr>
              <a:t>Los datos y su análisis permitirán determinar las fortalezas y debilidades. </a:t>
            </a:r>
          </a:p>
          <a:p>
            <a:pPr marL="342900" lvl="0" indent="-342900" fontAlgn="base">
              <a:buFont typeface="Arial" panose="020B0604020202020204" pitchFamily="34" charset="0"/>
              <a:buChar char="•"/>
            </a:pPr>
            <a:r>
              <a:rPr lang="es-MX" sz="2000">
                <a:solidFill>
                  <a:schemeClr val="bg1"/>
                </a:solidFill>
              </a:rPr>
              <a:t>Los datos y su análisis posterior conducirán hacia nuevas ideas para la mejora del proceso. </a:t>
            </a:r>
          </a:p>
          <a:p>
            <a:pPr marL="342900" lvl="0" indent="-342900" fontAlgn="base">
              <a:buFont typeface="Arial" panose="020B0604020202020204" pitchFamily="34" charset="0"/>
              <a:buChar char="•"/>
            </a:pPr>
            <a:r>
              <a:rPr lang="es-MX" sz="2000">
                <a:solidFill>
                  <a:schemeClr val="bg1"/>
                </a:solidFill>
              </a:rPr>
              <a:t>Se tendrá control total sobre el calendario, aceptando sólo aquellos compromisos que se puedan cumplir. Si se enfrenta con una presión no razonable, puede recurrir a la base de datos histórica de desempeño y demostrar que no es posible establecer el compromiso. </a:t>
            </a:r>
          </a:p>
          <a:p>
            <a:pPr marL="342900" lvl="0" indent="-342900" fontAlgn="base">
              <a:buFont typeface="Arial" panose="020B0604020202020204" pitchFamily="34" charset="0"/>
              <a:buChar char="•"/>
            </a:pPr>
            <a:r>
              <a:rPr lang="es-MX" sz="2000">
                <a:solidFill>
                  <a:schemeClr val="bg1"/>
                </a:solidFill>
              </a:rPr>
              <a:t>Se gana un sentido de satisfacción personal. </a:t>
            </a:r>
          </a:p>
          <a:p>
            <a:pPr marL="342900" lvl="0" indent="-342900" fontAlgn="base">
              <a:buFont typeface="Arial" panose="020B0604020202020204" pitchFamily="34" charset="0"/>
              <a:buChar char="•"/>
            </a:pPr>
            <a:r>
              <a:rPr lang="es-MX" sz="2000">
                <a:solidFill>
                  <a:schemeClr val="bg1"/>
                </a:solidFill>
              </a:rPr>
              <a:t>La parte de calidad ayudará a producir mejores productos de trabajo. </a:t>
            </a:r>
          </a:p>
          <a:p>
            <a:pPr marL="342900" lvl="0" indent="-342900" fontAlgn="base">
              <a:buFont typeface="Arial" panose="020B0604020202020204" pitchFamily="34" charset="0"/>
              <a:buChar char="•"/>
            </a:pPr>
            <a:r>
              <a:rPr lang="es-MX" sz="2000">
                <a:solidFill>
                  <a:schemeClr val="bg1"/>
                </a:solidFill>
              </a:rPr>
              <a:t>El equipo de trabajo tendrá mayor confianza porque existe una disciplina para el desarrollo de los productos. </a:t>
            </a:r>
          </a:p>
        </p:txBody>
      </p:sp>
    </p:spTree>
    <p:extLst>
      <p:ext uri="{BB962C8B-B14F-4D97-AF65-F5344CB8AC3E}">
        <p14:creationId xmlns:p14="http://schemas.microsoft.com/office/powerpoint/2010/main" val="787515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1999" cy="1690688"/>
          </a:xfrm>
          <a:prstGeom prst="rect">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b="1"/>
              <a:t>Desventajas de PSP </a:t>
            </a:r>
          </a:p>
        </p:txBody>
      </p:sp>
      <p:sp>
        <p:nvSpPr>
          <p:cNvPr id="7" name="Rectángulo 6"/>
          <p:cNvSpPr/>
          <p:nvPr/>
        </p:nvSpPr>
        <p:spPr>
          <a:xfrm>
            <a:off x="0" y="1690688"/>
            <a:ext cx="12191997" cy="5167312"/>
          </a:xfrm>
          <a:prstGeom prst="rect">
            <a:avLst/>
          </a:prstGeom>
          <a:solidFill>
            <a:srgbClr val="00B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fontAlgn="base">
              <a:buFont typeface="Arial" panose="020B0604020202020204" pitchFamily="34" charset="0"/>
              <a:buChar char="•"/>
            </a:pPr>
            <a:r>
              <a:rPr lang="es-MX" sz="2400" dirty="0"/>
              <a:t>El uso de LOC como métrica de estimación tiene sus desventajas, es dependiente del lenguaje, no todos los ingenieros están de acuerdo con lo que es una LOC lógica y son difíciles de visualizar desde la planeación y diseño </a:t>
            </a:r>
          </a:p>
          <a:p>
            <a:pPr marL="285750" lvl="0" indent="-285750" fontAlgn="base">
              <a:buFont typeface="Arial" panose="020B0604020202020204" pitchFamily="34" charset="0"/>
              <a:buChar char="•"/>
            </a:pPr>
            <a:r>
              <a:rPr lang="es-MX" sz="2400" dirty="0"/>
              <a:t>PSP sólo requiere un estimado del tiempo de interrupción, en lugar de obligar al usuario a registrar el tiempo real. Esto hace que el tiempo de interrupción estimado está sujeto a las preferencias individuales. </a:t>
            </a:r>
          </a:p>
          <a:p>
            <a:pPr marL="285750" lvl="0" indent="-285750" fontAlgn="base">
              <a:buFont typeface="Arial" panose="020B0604020202020204" pitchFamily="34" charset="0"/>
              <a:buChar char="•"/>
            </a:pPr>
            <a:r>
              <a:rPr lang="es-MX" sz="2400" dirty="0"/>
              <a:t>El método de estimación PROBE puede no ser efectivo si no existe suficiente correlación entre los datos históricos. </a:t>
            </a:r>
          </a:p>
        </p:txBody>
      </p:sp>
    </p:spTree>
    <p:extLst>
      <p:ext uri="{BB962C8B-B14F-4D97-AF65-F5344CB8AC3E}">
        <p14:creationId xmlns:p14="http://schemas.microsoft.com/office/powerpoint/2010/main" val="1846218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1999" cy="1690688"/>
          </a:xfrm>
          <a:prstGeom prst="rect">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5400" dirty="0"/>
          </a:p>
        </p:txBody>
      </p:sp>
      <p:sp>
        <p:nvSpPr>
          <p:cNvPr id="7" name="Rectángulo 6"/>
          <p:cNvSpPr/>
          <p:nvPr/>
        </p:nvSpPr>
        <p:spPr>
          <a:xfrm>
            <a:off x="0" y="1690688"/>
            <a:ext cx="12191997" cy="5230812"/>
          </a:xfrm>
          <a:prstGeom prst="rect">
            <a:avLst/>
          </a:prstGeom>
          <a:solidFill>
            <a:srgbClr val="00B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fontAlgn="base">
              <a:buFont typeface="Arial" panose="020B0604020202020204" pitchFamily="34" charset="0"/>
              <a:buChar char="•"/>
            </a:pPr>
            <a:r>
              <a:rPr lang="es-MX" sz="2400"/>
              <a:t>Los formatos de diseño de PSP2.1 pueden ser redundantes para programadores que tienen acceso a otras herramientas de diseño. </a:t>
            </a:r>
          </a:p>
          <a:p>
            <a:pPr marL="342900" lvl="0" indent="-342900" fontAlgn="base">
              <a:buFont typeface="Arial" panose="020B0604020202020204" pitchFamily="34" charset="0"/>
              <a:buChar char="•"/>
            </a:pPr>
            <a:r>
              <a:rPr lang="es-MX" sz="2400"/>
              <a:t>Es subjetivo determinar si una parte del software es reutilizable. </a:t>
            </a:r>
          </a:p>
          <a:p>
            <a:pPr marL="342900" lvl="0" indent="-342900" fontAlgn="base">
              <a:buFont typeface="Arial" panose="020B0604020202020204" pitchFamily="34" charset="0"/>
              <a:buChar char="•"/>
            </a:pPr>
            <a:r>
              <a:rPr lang="es-MX" sz="2400"/>
              <a:t>No todos los ingenieros ven la definición de productividad de la misma manera. </a:t>
            </a:r>
          </a:p>
          <a:p>
            <a:pPr marL="342900" lvl="0" indent="-342900" fontAlgn="base">
              <a:buFont typeface="Arial" panose="020B0604020202020204" pitchFamily="34" charset="0"/>
              <a:buChar char="•"/>
            </a:pPr>
            <a:r>
              <a:rPr lang="es-MX" sz="2400"/>
              <a:t>PSP esta especialmente enfocado al desarrollo de software y no toma en cuenta el tiempo empleado en la negociación de los requerimientos con el cliente. La fase de requerimientos es un componente clave en cualquier proyecto. </a:t>
            </a:r>
          </a:p>
        </p:txBody>
      </p:sp>
    </p:spTree>
    <p:extLst>
      <p:ext uri="{BB962C8B-B14F-4D97-AF65-F5344CB8AC3E}">
        <p14:creationId xmlns:p14="http://schemas.microsoft.com/office/powerpoint/2010/main" val="4134232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2000" cy="1690688"/>
          </a:xfrm>
          <a:prstGeom prst="rect">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5400" dirty="0"/>
          </a:p>
        </p:txBody>
      </p:sp>
      <p:sp>
        <p:nvSpPr>
          <p:cNvPr id="7" name="Rectángulo 6"/>
          <p:cNvSpPr/>
          <p:nvPr/>
        </p:nvSpPr>
        <p:spPr>
          <a:xfrm>
            <a:off x="0" y="1690688"/>
            <a:ext cx="12191997" cy="5167312"/>
          </a:xfrm>
          <a:prstGeom prst="rect">
            <a:avLst/>
          </a:prstGeom>
          <a:solidFill>
            <a:srgbClr val="00B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fontAlgn="base">
              <a:buFont typeface="Arial" panose="020B0604020202020204" pitchFamily="34" charset="0"/>
              <a:buChar char="•"/>
            </a:pPr>
            <a:r>
              <a:rPr lang="es-MX" sz="2800"/>
              <a:t>Seguir PSP al pie de la letra no es viable para muchos ingenieros. Deben ver el método como una estructura para el desarrollo de una práctica de desarrollo de software con calidad. Cada uno de los métodos debe ser ajustado a la tecnología, práctica, fortalezas y debilidades de cada desarrollador. Es importante destacar que las métricas existen para evaluar el proceso no a las personas. </a:t>
            </a:r>
          </a:p>
        </p:txBody>
      </p:sp>
    </p:spTree>
    <p:extLst>
      <p:ext uri="{BB962C8B-B14F-4D97-AF65-F5344CB8AC3E}">
        <p14:creationId xmlns:p14="http://schemas.microsoft.com/office/powerpoint/2010/main" val="106784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0"/>
            <a:ext cx="12191999" cy="1690688"/>
          </a:xfrm>
          <a:prstGeom prst="rect">
            <a:avLst/>
          </a:prstGeom>
          <a:solidFill>
            <a:schemeClr val="accent1">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a:t>Herramientas automatizadas  </a:t>
            </a:r>
          </a:p>
        </p:txBody>
      </p:sp>
      <p:sp>
        <p:nvSpPr>
          <p:cNvPr id="7" name="Rectángulo 6"/>
          <p:cNvSpPr/>
          <p:nvPr/>
        </p:nvSpPr>
        <p:spPr>
          <a:xfrm>
            <a:off x="0" y="1690688"/>
            <a:ext cx="12191997" cy="5230812"/>
          </a:xfrm>
          <a:prstGeom prst="rect">
            <a:avLst/>
          </a:prstGeom>
          <a:solidFill>
            <a:srgbClr val="00B05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000" dirty="0"/>
              <a:t>PSP requiere de herramientas que permitan </a:t>
            </a:r>
          </a:p>
          <a:p>
            <a:r>
              <a:rPr lang="es-MX" sz="2000" dirty="0"/>
              <a:t> </a:t>
            </a:r>
          </a:p>
          <a:p>
            <a:pPr marL="285750" lvl="0" indent="-285750" fontAlgn="base">
              <a:buFont typeface="Arial" panose="020B0604020202020204" pitchFamily="34" charset="0"/>
              <a:buChar char="•"/>
            </a:pPr>
            <a:r>
              <a:rPr lang="es-MX" sz="2000" dirty="0"/>
              <a:t>Simplificar el proceso de recolección de los datos de tiempo y defectos. </a:t>
            </a:r>
          </a:p>
          <a:p>
            <a:pPr marL="285750" lvl="0" indent="-285750" fontAlgn="base">
              <a:buFont typeface="Arial" panose="020B0604020202020204" pitchFamily="34" charset="0"/>
              <a:buChar char="•"/>
            </a:pPr>
            <a:r>
              <a:rPr lang="es-MX" sz="2000" dirty="0"/>
              <a:t>Automatizar los cálculos requeridos. </a:t>
            </a:r>
          </a:p>
          <a:p>
            <a:pPr marL="285750" lvl="0" indent="-285750" fontAlgn="base">
              <a:buFont typeface="Arial" panose="020B0604020202020204" pitchFamily="34" charset="0"/>
              <a:buChar char="•"/>
            </a:pPr>
            <a:r>
              <a:rPr lang="es-MX" sz="2000" dirty="0"/>
              <a:t>Facilitar el acceso a cada una de las formas. </a:t>
            </a:r>
          </a:p>
          <a:p>
            <a:pPr marL="285750" lvl="0" indent="-285750" fontAlgn="base">
              <a:buFont typeface="Arial" panose="020B0604020202020204" pitchFamily="34" charset="0"/>
              <a:buChar char="•"/>
            </a:pPr>
            <a:r>
              <a:rPr lang="es-MX" sz="2000" dirty="0"/>
              <a:t>Llenar automáticamente cada una de las formas con los datos registrados, eliminando la necesidad de copiar la información a mano. </a:t>
            </a:r>
          </a:p>
          <a:p>
            <a:pPr marL="285750" lvl="0" indent="-285750" fontAlgn="base">
              <a:buFont typeface="Arial" panose="020B0604020202020204" pitchFamily="34" charset="0"/>
              <a:buChar char="•"/>
            </a:pPr>
            <a:r>
              <a:rPr lang="es-MX" sz="2000" dirty="0"/>
              <a:t>El control de tiempo puede hacerse más preciso en segundos en lugar de minutos. </a:t>
            </a:r>
          </a:p>
          <a:p>
            <a:pPr marL="285750" lvl="0" indent="-285750" fontAlgn="base">
              <a:buFont typeface="Arial" panose="020B0604020202020204" pitchFamily="34" charset="0"/>
              <a:buChar char="•"/>
            </a:pPr>
            <a:r>
              <a:rPr lang="es-MX" sz="2000" dirty="0"/>
              <a:t>Implementar una guía de tareas automatizada. </a:t>
            </a:r>
          </a:p>
          <a:p>
            <a:pPr marL="285750" lvl="0" indent="-285750" fontAlgn="base">
              <a:buFont typeface="Arial" panose="020B0604020202020204" pitchFamily="34" charset="0"/>
              <a:buChar char="•"/>
            </a:pPr>
            <a:r>
              <a:rPr lang="es-MX" sz="2000" dirty="0"/>
              <a:t>Cada usuario pueda adecuar la herramienta a sus prácticas. </a:t>
            </a:r>
          </a:p>
          <a:p>
            <a:pPr marL="285750" lvl="0" indent="-285750" fontAlgn="base">
              <a:buFont typeface="Arial" panose="020B0604020202020204" pitchFamily="34" charset="0"/>
              <a:buChar char="•"/>
            </a:pPr>
            <a:r>
              <a:rPr lang="es-MX" sz="2000" dirty="0"/>
              <a:t>Salvar automáticamente los datos históricos y dejarlos listos para su análisis. </a:t>
            </a:r>
          </a:p>
        </p:txBody>
      </p:sp>
    </p:spTree>
    <p:extLst>
      <p:ext uri="{BB962C8B-B14F-4D97-AF65-F5344CB8AC3E}">
        <p14:creationId xmlns:p14="http://schemas.microsoft.com/office/powerpoint/2010/main" val="1400219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77"/>
          <p:cNvPicPr/>
          <p:nvPr/>
        </p:nvPicPr>
        <p:blipFill>
          <a:blip r:embed="rId2"/>
          <a:stretch>
            <a:fillRect/>
          </a:stretch>
        </p:blipFill>
        <p:spPr>
          <a:xfrm>
            <a:off x="3680460" y="-1"/>
            <a:ext cx="4800600" cy="6845855"/>
          </a:xfrm>
          <a:prstGeom prst="rect">
            <a:avLst/>
          </a:prstGeom>
        </p:spPr>
      </p:pic>
    </p:spTree>
    <p:extLst>
      <p:ext uri="{BB962C8B-B14F-4D97-AF65-F5344CB8AC3E}">
        <p14:creationId xmlns:p14="http://schemas.microsoft.com/office/powerpoint/2010/main" val="612608961"/>
      </p:ext>
    </p:extLst>
  </p:cSld>
  <p:clrMapOvr>
    <a:masterClrMapping/>
  </p:clrMapOvr>
</p:sld>
</file>

<file path=ppt/theme/theme1.xml><?xml version="1.0" encoding="utf-8"?>
<a:theme xmlns:a="http://schemas.openxmlformats.org/drawingml/2006/main" name="1033">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1033</Template>
  <TotalTime>48</TotalTime>
  <Words>562</Words>
  <Application>Microsoft Office PowerPoint</Application>
  <PresentationFormat>Panorámica</PresentationFormat>
  <Paragraphs>32</Paragraphs>
  <Slides>9</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9</vt:i4>
      </vt:variant>
    </vt:vector>
  </HeadingPairs>
  <TitlesOfParts>
    <vt:vector size="11" baseType="lpstr">
      <vt:lpstr>Arial</vt:lpstr>
      <vt:lpstr>1033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Sergio Alejandro</dc:creator>
  <cp:lastModifiedBy>Windows 7 (U) TI</cp:lastModifiedBy>
  <cp:revision>8</cp:revision>
  <dcterms:created xsi:type="dcterms:W3CDTF">2017-12-27T18:24:13Z</dcterms:created>
  <dcterms:modified xsi:type="dcterms:W3CDTF">2018-01-05T20:46:29Z</dcterms:modified>
</cp:coreProperties>
</file>