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1F1B8C-6E6D-4D54-8BAD-060FE04BEE83}" type="datetimeFigureOut">
              <a:rPr lang="es-US" smtClean="0"/>
              <a:t>1/3/2018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68BA9-4DD9-4BD8-B71F-F077A278724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81009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1F1B8C-6E6D-4D54-8BAD-060FE04BEE83}" type="datetimeFigureOut">
              <a:rPr lang="es-US" smtClean="0"/>
              <a:t>1/3/2018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68BA9-4DD9-4BD8-B71F-F077A278724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64287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1F1B8C-6E6D-4D54-8BAD-060FE04BEE83}" type="datetimeFigureOut">
              <a:rPr lang="es-US" smtClean="0"/>
              <a:t>1/3/2018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68BA9-4DD9-4BD8-B71F-F077A278724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95567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1F1B8C-6E6D-4D54-8BAD-060FE04BEE83}" type="datetimeFigureOut">
              <a:rPr lang="es-US" smtClean="0"/>
              <a:t>1/3/2018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68BA9-4DD9-4BD8-B71F-F077A278724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8319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1F1B8C-6E6D-4D54-8BAD-060FE04BEE83}" type="datetimeFigureOut">
              <a:rPr lang="es-US" smtClean="0"/>
              <a:t>1/3/2018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68BA9-4DD9-4BD8-B71F-F077A278724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04361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1F1B8C-6E6D-4D54-8BAD-060FE04BEE83}" type="datetimeFigureOut">
              <a:rPr lang="es-US" smtClean="0"/>
              <a:t>1/3/2018</a:t>
            </a:fld>
            <a:endParaRPr 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68BA9-4DD9-4BD8-B71F-F077A278724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8009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1F1B8C-6E6D-4D54-8BAD-060FE04BEE83}" type="datetimeFigureOut">
              <a:rPr lang="es-US" smtClean="0"/>
              <a:t>1/3/2018</a:t>
            </a:fld>
            <a:endParaRPr lang="es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68BA9-4DD9-4BD8-B71F-F077A278724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5887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1F1B8C-6E6D-4D54-8BAD-060FE04BEE83}" type="datetimeFigureOut">
              <a:rPr lang="es-US" smtClean="0"/>
              <a:t>1/3/2018</a:t>
            </a:fld>
            <a:endParaRPr lang="es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68BA9-4DD9-4BD8-B71F-F077A278724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75197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1F1B8C-6E6D-4D54-8BAD-060FE04BEE83}" type="datetimeFigureOut">
              <a:rPr lang="es-US" smtClean="0"/>
              <a:t>1/3/2018</a:t>
            </a:fld>
            <a:endParaRPr lang="es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68BA9-4DD9-4BD8-B71F-F077A278724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92863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1F1B8C-6E6D-4D54-8BAD-060FE04BEE83}" type="datetimeFigureOut">
              <a:rPr lang="es-US" smtClean="0"/>
              <a:t>1/3/2018</a:t>
            </a:fld>
            <a:endParaRPr 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68BA9-4DD9-4BD8-B71F-F077A278724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1389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1F1B8C-6E6D-4D54-8BAD-060FE04BEE83}" type="datetimeFigureOut">
              <a:rPr lang="es-US" smtClean="0"/>
              <a:t>1/3/2018</a:t>
            </a:fld>
            <a:endParaRPr 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68BA9-4DD9-4BD8-B71F-F077A278724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13183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 smtClean="0"/>
              <a:t>Haga clic para modificar el estilo de texto del patrón</a:t>
            </a:r>
          </a:p>
          <a:p>
            <a:pPr lvl="1"/>
            <a:r>
              <a:rPr lang="es-ES" altLang="es-US" smtClean="0"/>
              <a:t>Segundo nivel</a:t>
            </a:r>
          </a:p>
          <a:p>
            <a:pPr lvl="2"/>
            <a:r>
              <a:rPr lang="es-ES" altLang="es-US" smtClean="0"/>
              <a:t>Tercer nivel</a:t>
            </a:r>
          </a:p>
          <a:p>
            <a:pPr lvl="3"/>
            <a:r>
              <a:rPr lang="es-ES" altLang="es-US" smtClean="0"/>
              <a:t>Cuarto nivel</a:t>
            </a:r>
          </a:p>
          <a:p>
            <a:pPr lvl="4"/>
            <a:r>
              <a:rPr lang="es-ES" altLang="es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01F1B8C-6E6D-4D54-8BAD-060FE04BEE83}" type="datetimeFigureOut">
              <a:rPr lang="es-US" smtClean="0"/>
              <a:t>1/3/2018</a:t>
            </a:fld>
            <a:endParaRPr lang="es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368BA9-4DD9-4BD8-B71F-F077A278724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10781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viergarzas.com/2011/06/breve-introduccion-estimacion-1.html" TargetMode="External"/><Relationship Id="rId2" Type="http://schemas.openxmlformats.org/officeDocument/2006/relationships/hyperlink" Target="https://www.ceiba.com.co/es/estimacion-de-softwar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cademia.edu/4853590/UN_MODELO_DE_ESTIMACION_DE_PROYECTOS_DE_SOFTWARE" TargetMode="External"/><Relationship Id="rId5" Type="http://schemas.openxmlformats.org/officeDocument/2006/relationships/hyperlink" Target="http://oa.upm.es/10266/" TargetMode="External"/><Relationship Id="rId4" Type="http://schemas.openxmlformats.org/officeDocument/2006/relationships/hyperlink" Target="http://www.fattocs.com/es/estimacion-software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S" dirty="0" smtClean="0"/>
              <a:t>Técnicas de Estimación</a:t>
            </a:r>
            <a:endParaRPr lang="es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US" dirty="0" smtClean="0"/>
              <a:t>Calidad en Desarrollo de Software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493883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57238"/>
            <a:ext cx="10972800" cy="754062"/>
          </a:xfrm>
        </p:spPr>
        <p:txBody>
          <a:bodyPr/>
          <a:lstStyle/>
          <a:p>
            <a:r>
              <a:rPr lang="es-US" b="1" i="1" dirty="0"/>
              <a:t>MÉTODO DE ESTIMACIÓN COCOMO</a:t>
            </a:r>
            <a:br>
              <a:rPr lang="es-US" b="1" i="1" dirty="0"/>
            </a:br>
            <a:endParaRPr lang="es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2819399"/>
          </a:xfrm>
        </p:spPr>
        <p:txBody>
          <a:bodyPr/>
          <a:lstStyle/>
          <a:p>
            <a:r>
              <a:rPr lang="es-US" sz="2800" dirty="0"/>
              <a:t>Cuando un ingeniero está ante un proyecto a estimar, lo primero que debe hacer para aplicar el COCOMO es situar su proyecto en el espacio de dos dimensiones (modo, modelo).</a:t>
            </a:r>
          </a:p>
          <a:p>
            <a:r>
              <a:rPr lang="es-US" sz="2800" i="1" dirty="0" smtClean="0"/>
              <a:t>Según </a:t>
            </a:r>
            <a:r>
              <a:rPr lang="es-US" sz="2800" i="1" dirty="0"/>
              <a:t>COCOMO existen tres modos de  desarrollo, a cada uno de estos modos se le pueden aplicar  tres métodos de estimación diferentes </a:t>
            </a:r>
            <a:endParaRPr lang="es-US" sz="2800" dirty="0"/>
          </a:p>
          <a:p>
            <a:endParaRPr lang="es-US" sz="2800" dirty="0"/>
          </a:p>
        </p:txBody>
      </p:sp>
    </p:spTree>
    <p:extLst>
      <p:ext uri="{BB962C8B-B14F-4D97-AF65-F5344CB8AC3E}">
        <p14:creationId xmlns:p14="http://schemas.microsoft.com/office/powerpoint/2010/main" val="807991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i="1" dirty="0" smtClean="0"/>
              <a:t>COCOMO</a:t>
            </a:r>
            <a:endParaRPr lang="es-U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9800" y="1417638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s-US" sz="2800" b="1" i="1" dirty="0"/>
              <a:t>Modo orgánico…</a:t>
            </a:r>
          </a:p>
          <a:p>
            <a:pPr lvl="0"/>
            <a:r>
              <a:rPr lang="es-US" sz="2800" dirty="0"/>
              <a:t>El	</a:t>
            </a:r>
            <a:r>
              <a:rPr lang="es-US" sz="2800" dirty="0" smtClean="0"/>
              <a:t>proyecto se</a:t>
            </a:r>
            <a:r>
              <a:rPr lang="es-US" sz="2800" dirty="0"/>
              <a:t>	desarrolla	en	equipos	relativamente pequeños</a:t>
            </a:r>
          </a:p>
          <a:p>
            <a:pPr marL="0" indent="0">
              <a:buNone/>
            </a:pPr>
            <a:r>
              <a:rPr lang="es-US" sz="2800" b="1" i="1" dirty="0"/>
              <a:t>Modo semilibre…</a:t>
            </a:r>
          </a:p>
          <a:p>
            <a:r>
              <a:rPr lang="es-US" sz="2800" dirty="0" smtClean="0"/>
              <a:t>El </a:t>
            </a:r>
            <a:r>
              <a:rPr lang="es-US" sz="2800" dirty="0"/>
              <a:t>equipo del proyecto tiene un nivel medio de experiencia en proyectos </a:t>
            </a:r>
            <a:r>
              <a:rPr lang="es-US" sz="2800" dirty="0" smtClean="0"/>
              <a:t>similares.</a:t>
            </a:r>
          </a:p>
          <a:p>
            <a:pPr marL="0" indent="0">
              <a:buNone/>
            </a:pPr>
            <a:r>
              <a:rPr lang="es-US" sz="2800" b="1" i="1" dirty="0" smtClean="0"/>
              <a:t>Modo </a:t>
            </a:r>
            <a:r>
              <a:rPr lang="es-US" sz="2800" b="1" i="1" dirty="0"/>
              <a:t>rígido…</a:t>
            </a:r>
          </a:p>
          <a:p>
            <a:pPr lvl="0"/>
            <a:r>
              <a:rPr lang="es-US" sz="2800" dirty="0"/>
              <a:t>Proyectos que deben desarrollarse dentro de unas limitaciones muy estrictas.</a:t>
            </a:r>
          </a:p>
          <a:p>
            <a:endParaRPr lang="es-US" sz="2800" dirty="0"/>
          </a:p>
          <a:p>
            <a:endParaRPr lang="es-US" sz="2800" dirty="0"/>
          </a:p>
        </p:txBody>
      </p:sp>
    </p:spTree>
    <p:extLst>
      <p:ext uri="{BB962C8B-B14F-4D97-AF65-F5344CB8AC3E}">
        <p14:creationId xmlns:p14="http://schemas.microsoft.com/office/powerpoint/2010/main" val="3004968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Modelos </a:t>
            </a:r>
            <a:endParaRPr lang="es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 sz="2400" b="1" dirty="0" smtClean="0"/>
              <a:t>Básico: </a:t>
            </a:r>
            <a:r>
              <a:rPr lang="es-US" sz="2400" dirty="0"/>
              <a:t>Se suele aplicar en los desarrollos de productos </a:t>
            </a:r>
            <a:r>
              <a:rPr lang="es-US" sz="2400" dirty="0" smtClean="0"/>
              <a:t>pequeños/medios.</a:t>
            </a:r>
          </a:p>
          <a:p>
            <a:pPr marL="0" indent="0">
              <a:buNone/>
            </a:pPr>
            <a:endParaRPr lang="es-US" sz="2400" dirty="0" smtClean="0"/>
          </a:p>
          <a:p>
            <a:r>
              <a:rPr lang="es-US" sz="2400" b="1" dirty="0" smtClean="0"/>
              <a:t>Intermedio: </a:t>
            </a:r>
            <a:r>
              <a:rPr lang="es-US" sz="2400" dirty="0" smtClean="0"/>
              <a:t>Por atributos del proyecto.</a:t>
            </a:r>
          </a:p>
          <a:p>
            <a:pPr marL="0" indent="0">
              <a:buNone/>
            </a:pPr>
            <a:endParaRPr lang="es-US" sz="2400" dirty="0" smtClean="0"/>
          </a:p>
          <a:p>
            <a:r>
              <a:rPr lang="es-US" sz="2400" b="1" dirty="0" smtClean="0"/>
              <a:t>Detallado: </a:t>
            </a:r>
            <a:r>
              <a:rPr lang="es-US" sz="2400" dirty="0" smtClean="0"/>
              <a:t>La </a:t>
            </a:r>
            <a:r>
              <a:rPr lang="es-US" sz="2400" dirty="0"/>
              <a:t>distribución de esfuerzo por fase se determina únicamente por el tamaño del </a:t>
            </a:r>
            <a:r>
              <a:rPr lang="es-US" sz="2400" dirty="0" smtClean="0"/>
              <a:t>producto.</a:t>
            </a:r>
          </a:p>
          <a:p>
            <a:pPr marL="0" indent="0">
              <a:buNone/>
            </a:pPr>
            <a:endParaRPr lang="es-US" sz="2400" dirty="0" smtClean="0"/>
          </a:p>
          <a:p>
            <a:pPr lvl="0"/>
            <a:r>
              <a:rPr lang="es-US" sz="2400" b="1" dirty="0" smtClean="0"/>
              <a:t>SLIM: </a:t>
            </a:r>
            <a:r>
              <a:rPr lang="es-US" sz="2400" dirty="0"/>
              <a:t>Está basado en la curva de Rayleigh, que describe la necesidad de personal al desarrollar proyectos complejos.</a:t>
            </a:r>
          </a:p>
          <a:p>
            <a:endParaRPr lang="es-US" sz="2400" dirty="0"/>
          </a:p>
        </p:txBody>
      </p:sp>
    </p:spTree>
    <p:extLst>
      <p:ext uri="{BB962C8B-B14F-4D97-AF65-F5344CB8AC3E}">
        <p14:creationId xmlns:p14="http://schemas.microsoft.com/office/powerpoint/2010/main" val="1404839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i="1" dirty="0" smtClean="0"/>
              <a:t>Referencias</a:t>
            </a:r>
            <a:endParaRPr lang="es-U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54100" y="21717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s-US" sz="2000" dirty="0" smtClean="0">
                <a:hlinkClick r:id="rId2"/>
              </a:rPr>
              <a:t>https://www.ceiba.com.co/es/estimacion-de-software/</a:t>
            </a:r>
            <a:endParaRPr lang="es-US" sz="2000" dirty="0" smtClean="0"/>
          </a:p>
          <a:p>
            <a:pPr marL="0" indent="0">
              <a:buNone/>
            </a:pPr>
            <a:r>
              <a:rPr lang="es-US" sz="2000" dirty="0" smtClean="0">
                <a:hlinkClick r:id="rId3"/>
              </a:rPr>
              <a:t>http://www.javiergarzas.com/2011/06/breve-introduccion-estimacion-1.html</a:t>
            </a:r>
            <a:endParaRPr lang="es-US" sz="2000" dirty="0" smtClean="0"/>
          </a:p>
          <a:p>
            <a:pPr marL="0" indent="0">
              <a:buNone/>
            </a:pPr>
            <a:r>
              <a:rPr lang="es-US" sz="2000" dirty="0" smtClean="0">
                <a:hlinkClick r:id="rId4"/>
              </a:rPr>
              <a:t>http://www.fattocs.com/es/estimacion-software.html</a:t>
            </a:r>
            <a:endParaRPr lang="es-US" sz="2000" dirty="0" smtClean="0"/>
          </a:p>
          <a:p>
            <a:pPr marL="0" indent="0">
              <a:buNone/>
            </a:pPr>
            <a:r>
              <a:rPr lang="es-US" sz="2000" dirty="0" smtClean="0">
                <a:hlinkClick r:id="rId5"/>
              </a:rPr>
              <a:t>http://oa.upm.es/10266/</a:t>
            </a:r>
            <a:endParaRPr lang="es-US" sz="2000" dirty="0" smtClean="0"/>
          </a:p>
          <a:p>
            <a:pPr marL="0" indent="0">
              <a:buNone/>
            </a:pPr>
            <a:r>
              <a:rPr lang="es-US" sz="2000" dirty="0" smtClean="0">
                <a:hlinkClick r:id="rId6"/>
              </a:rPr>
              <a:t>http://www.academia.edu/4853590/UN_MODELO_DE_ESTIMACION_DE_PROYECTOS_DE_SOFTWARE</a:t>
            </a:r>
            <a:endParaRPr lang="es-US" sz="2000" dirty="0" smtClean="0"/>
          </a:p>
          <a:p>
            <a:pPr marL="0" indent="0">
              <a:buNone/>
            </a:pPr>
            <a:endParaRPr lang="es-US" sz="2000" dirty="0"/>
          </a:p>
        </p:txBody>
      </p:sp>
    </p:spTree>
    <p:extLst>
      <p:ext uri="{BB962C8B-B14F-4D97-AF65-F5344CB8AC3E}">
        <p14:creationId xmlns:p14="http://schemas.microsoft.com/office/powerpoint/2010/main" val="3990221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i="1" dirty="0"/>
              <a:t>¿Qué es la estimación?   </a:t>
            </a:r>
            <a:endParaRPr lang="es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62100" y="1574801"/>
            <a:ext cx="10972800" cy="4525963"/>
          </a:xfrm>
        </p:spPr>
        <p:txBody>
          <a:bodyPr/>
          <a:lstStyle/>
          <a:p>
            <a:r>
              <a:rPr lang="es-US" b="1" i="1" dirty="0"/>
              <a:t>Estimación </a:t>
            </a:r>
            <a:endParaRPr lang="es-US" dirty="0"/>
          </a:p>
          <a:p>
            <a:pPr marL="0" indent="0">
              <a:buNone/>
            </a:pPr>
            <a:r>
              <a:rPr lang="es-US" b="1" dirty="0"/>
              <a:t>“</a:t>
            </a:r>
            <a:r>
              <a:rPr lang="es-US" dirty="0"/>
              <a:t>Apreciar, poner precio, evaluar algo</a:t>
            </a:r>
            <a:r>
              <a:rPr lang="es-US" dirty="0" smtClean="0"/>
              <a:t>”</a:t>
            </a:r>
          </a:p>
          <a:p>
            <a:pPr marL="0" indent="0">
              <a:buNone/>
            </a:pPr>
            <a:endParaRPr lang="es-US" dirty="0"/>
          </a:p>
          <a:p>
            <a:r>
              <a:rPr lang="es-US" b="1" i="1" dirty="0" smtClean="0"/>
              <a:t>Estimación </a:t>
            </a:r>
            <a:r>
              <a:rPr lang="es-US" b="1" i="1" dirty="0"/>
              <a:t>de proyectos de software </a:t>
            </a:r>
          </a:p>
          <a:p>
            <a:pPr marL="0" indent="0">
              <a:buNone/>
            </a:pPr>
            <a:r>
              <a:rPr lang="es-US" b="1" dirty="0"/>
              <a:t>“</a:t>
            </a:r>
            <a:r>
              <a:rPr lang="es-US" dirty="0"/>
              <a:t>Actividad de la planificación del proyecto de </a:t>
            </a:r>
            <a:r>
              <a:rPr lang="es-US" dirty="0" err="1"/>
              <a:t>sw</a:t>
            </a:r>
            <a:r>
              <a:rPr lang="es-US" dirty="0"/>
              <a:t> que intenta determinar cuánto  dinero, esfuerzo, recursos y tiempo tomará construir un sistema o producto </a:t>
            </a:r>
            <a:r>
              <a:rPr lang="es-US" dirty="0" err="1"/>
              <a:t>sw</a:t>
            </a:r>
            <a:r>
              <a:rPr lang="es-US" dirty="0"/>
              <a:t>”.</a:t>
            </a: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037970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800" cy="1143000"/>
          </a:xfrm>
        </p:spPr>
        <p:txBody>
          <a:bodyPr/>
          <a:lstStyle/>
          <a:p>
            <a:r>
              <a:rPr lang="es-US" sz="3200" b="1" i="1" dirty="0"/>
              <a:t>¿En qué consiste la estimación de proyectos software?</a:t>
            </a:r>
            <a:r>
              <a:rPr lang="es-US" sz="3200" dirty="0"/>
              <a:t/>
            </a:r>
            <a:br>
              <a:rPr lang="es-US" sz="3200" dirty="0"/>
            </a:br>
            <a:endParaRPr lang="es-U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US" sz="2400" dirty="0"/>
              <a:t>«</a:t>
            </a:r>
            <a:r>
              <a:rPr lang="es-US" sz="2400" dirty="0" smtClean="0"/>
              <a:t>Aplicación continua de </a:t>
            </a:r>
            <a:r>
              <a:rPr lang="es-US" sz="2400" dirty="0"/>
              <a:t>técnicas basadas en las medidas de los procesos de desarrollo del software </a:t>
            </a:r>
            <a:r>
              <a:rPr lang="es-US" sz="2400" dirty="0" smtClean="0"/>
              <a:t>y sus productos, para </a:t>
            </a:r>
            <a:r>
              <a:rPr lang="es-US" sz="2400" dirty="0"/>
              <a:t>producir una información de gestión significativa y a tiempo. Esta información se utilizará para mejorar </a:t>
            </a:r>
            <a:r>
              <a:rPr lang="es-US" sz="2400" dirty="0" smtClean="0"/>
              <a:t>esos procesos los </a:t>
            </a:r>
            <a:r>
              <a:rPr lang="es-US" sz="2400" dirty="0"/>
              <a:t>productos que se obtienen de ellos» </a:t>
            </a:r>
            <a:r>
              <a:rPr lang="es-US" sz="1400" b="1" dirty="0"/>
              <a:t>(SYMONS, C</a:t>
            </a:r>
            <a:r>
              <a:rPr lang="es-US" sz="1400" b="1" dirty="0" smtClean="0"/>
              <a:t>.,</a:t>
            </a:r>
            <a:r>
              <a:rPr lang="es-US" sz="1400" dirty="0" smtClean="0"/>
              <a:t>1998</a:t>
            </a:r>
            <a:r>
              <a:rPr lang="es-US" sz="1400" dirty="0"/>
              <a:t>).</a:t>
            </a:r>
          </a:p>
          <a:p>
            <a:pPr marL="0" indent="0">
              <a:buNone/>
            </a:pPr>
            <a:endParaRPr lang="es-US" sz="2400" dirty="0"/>
          </a:p>
        </p:txBody>
      </p:sp>
      <p:pic>
        <p:nvPicPr>
          <p:cNvPr id="7" name="Picture 118"/>
          <p:cNvPicPr/>
          <p:nvPr/>
        </p:nvPicPr>
        <p:blipFill>
          <a:blip r:embed="rId2"/>
          <a:stretch>
            <a:fillRect/>
          </a:stretch>
        </p:blipFill>
        <p:spPr>
          <a:xfrm>
            <a:off x="4541520" y="3365500"/>
            <a:ext cx="2735580" cy="292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332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i="1" dirty="0"/>
              <a:t>¿Cuál es el objetivo de la estimación?</a:t>
            </a:r>
            <a:endParaRPr lang="es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US" sz="2400" dirty="0"/>
              <a:t>Predecir las variables involucradas en el proyecto con cierto grado de certeza.</a:t>
            </a:r>
          </a:p>
          <a:p>
            <a:pPr lvl="0"/>
            <a:r>
              <a:rPr lang="es-US" sz="2400" dirty="0"/>
              <a:t>Trata de aportar una predicción de algún indicador importante para la gestión de proyectos de software tiempo, esfuerzo, cantidad de defectos esperados entre otros.</a:t>
            </a:r>
          </a:p>
          <a:p>
            <a:pPr lvl="0"/>
            <a:r>
              <a:rPr lang="es-US" sz="2400" dirty="0"/>
              <a:t>Es razonable conocer, antes de comenzar a desarrollar el SW, cuánto se va a invertir, qué tareas se deben realizar y cuánto tiempo se necesitará.</a:t>
            </a:r>
          </a:p>
          <a:p>
            <a:endParaRPr lang="es-US" sz="2400" dirty="0"/>
          </a:p>
        </p:txBody>
      </p:sp>
    </p:spTree>
    <p:extLst>
      <p:ext uri="{BB962C8B-B14F-4D97-AF65-F5344CB8AC3E}">
        <p14:creationId xmlns:p14="http://schemas.microsoft.com/office/powerpoint/2010/main" val="2813320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647700"/>
            <a:ext cx="10972800" cy="769938"/>
          </a:xfrm>
        </p:spPr>
        <p:txBody>
          <a:bodyPr/>
          <a:lstStyle/>
          <a:p>
            <a:r>
              <a:rPr lang="es-US" sz="3200" b="1" i="1" dirty="0"/>
              <a:t>¿Quién es y cuál es el objetivo del estimador de un proyecto software?</a:t>
            </a:r>
            <a:r>
              <a:rPr lang="es-US" sz="3200" dirty="0"/>
              <a:t/>
            </a:r>
            <a:br>
              <a:rPr lang="es-US" sz="3200" dirty="0"/>
            </a:br>
            <a:endParaRPr lang="es-U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 sz="2400" dirty="0" smtClean="0"/>
              <a:t>El estimador debe ser un profesional que no tenga ningún interés, directo o indirecto, en los resultados del proceso de estimación y que este únicamente guiado por su profesionalismo.</a:t>
            </a:r>
          </a:p>
          <a:p>
            <a:r>
              <a:rPr lang="es-US" sz="2400" dirty="0" smtClean="0"/>
              <a:t>El principal objetivo del estimador es obtener estimaciones de calidad, las cuales no tienen siempre por qué coincidir con las expectativas de la empresa en términos de costo y tiempo.</a:t>
            </a:r>
          </a:p>
          <a:p>
            <a:endParaRPr lang="es-US" sz="2400" dirty="0"/>
          </a:p>
        </p:txBody>
      </p:sp>
    </p:spTree>
    <p:extLst>
      <p:ext uri="{BB962C8B-B14F-4D97-AF65-F5344CB8AC3E}">
        <p14:creationId xmlns:p14="http://schemas.microsoft.com/office/powerpoint/2010/main" val="1651541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96900"/>
            <a:ext cx="10972800" cy="820738"/>
          </a:xfrm>
        </p:spPr>
        <p:txBody>
          <a:bodyPr/>
          <a:lstStyle/>
          <a:p>
            <a:r>
              <a:rPr lang="es-US" b="1" i="1" dirty="0"/>
              <a:t>Técnicas de estimación…</a:t>
            </a:r>
            <a:br>
              <a:rPr lang="es-US" b="1" i="1" dirty="0"/>
            </a:br>
            <a:endParaRPr lang="es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US" sz="2000" b="1" dirty="0"/>
              <a:t>La opinión de los expertos</a:t>
            </a:r>
            <a:endParaRPr lang="es-US" sz="2000" dirty="0"/>
          </a:p>
          <a:p>
            <a:r>
              <a:rPr lang="es-US" sz="2000" dirty="0"/>
              <a:t>Esta técnica se basa en la experiencia profesional de los Participantes en el proyecto de estimación.</a:t>
            </a:r>
          </a:p>
          <a:p>
            <a:pPr lvl="0"/>
            <a:r>
              <a:rPr lang="es-US" sz="2000" b="1" dirty="0"/>
              <a:t>La analogía </a:t>
            </a:r>
            <a:endParaRPr lang="es-US" sz="2000" dirty="0"/>
          </a:p>
          <a:p>
            <a:pPr lvl="0"/>
            <a:r>
              <a:rPr lang="es-US" sz="2000" dirty="0"/>
              <a:t>Se basa en la comparación directa de uno o más proyectos pasados.</a:t>
            </a:r>
          </a:p>
          <a:p>
            <a:pPr lvl="0"/>
            <a:r>
              <a:rPr lang="es-US" sz="2000" dirty="0"/>
              <a:t>Para poder utilizar esta técnica es necesario disponer de una base de datos histórica de proyectos finalizados con la que poder realizar la comparación.</a:t>
            </a:r>
          </a:p>
          <a:p>
            <a:pPr lvl="0"/>
            <a:r>
              <a:rPr lang="es-US" sz="2000" dirty="0"/>
              <a:t>Los proyectos deben tener muchas similitudes en cuanto a su esquema</a:t>
            </a:r>
            <a:r>
              <a:rPr lang="es-US" sz="2000" dirty="0" smtClean="0"/>
              <a:t>.</a:t>
            </a:r>
          </a:p>
          <a:p>
            <a:r>
              <a:rPr lang="es-US" sz="2000" b="1" dirty="0"/>
              <a:t>La descomposición</a:t>
            </a:r>
            <a:endParaRPr lang="es-US" sz="2000" dirty="0"/>
          </a:p>
          <a:p>
            <a:pPr lvl="0"/>
            <a:r>
              <a:rPr lang="es-US" sz="2000" dirty="0"/>
              <a:t>Consiste en la descomposición de un producto en componentes más pequeños, o descomponer un proyecto en tareas de nivel inferior</a:t>
            </a:r>
            <a:r>
              <a:rPr lang="es-US" sz="2000" b="1" dirty="0"/>
              <a:t>.</a:t>
            </a:r>
            <a:endParaRPr lang="es-US" sz="2000" dirty="0"/>
          </a:p>
          <a:p>
            <a:pPr lvl="0"/>
            <a:r>
              <a:rPr lang="es-US" sz="2000" dirty="0"/>
              <a:t>La estimación se hace a partir del esfuerzo requerido para producir los componentes más pequeños o para realizar las tareas de nivel inferior.</a:t>
            </a:r>
          </a:p>
          <a:p>
            <a:pPr lvl="0"/>
            <a:endParaRPr lang="es-US" sz="2000" dirty="0"/>
          </a:p>
        </p:txBody>
      </p:sp>
    </p:spTree>
    <p:extLst>
      <p:ext uri="{BB962C8B-B14F-4D97-AF65-F5344CB8AC3E}">
        <p14:creationId xmlns:p14="http://schemas.microsoft.com/office/powerpoint/2010/main" val="578623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i="1" dirty="0"/>
              <a:t>Técnicas de estimación…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 sz="2400" b="1" dirty="0"/>
              <a:t>Las ecuaciones de estimación:</a:t>
            </a:r>
            <a:endParaRPr lang="es-US" sz="2400" dirty="0"/>
          </a:p>
          <a:p>
            <a:r>
              <a:rPr lang="es-US" sz="2400" dirty="0"/>
              <a:t>o Son fórmulas matemáticas que establecen la relación de algunas medidas de entrada (que normalmente es la medida del tamaño del producto) y determinan el esfuerzo que se requerirá.</a:t>
            </a:r>
          </a:p>
          <a:p>
            <a:endParaRPr lang="es-US" sz="2400" dirty="0"/>
          </a:p>
        </p:txBody>
      </p:sp>
    </p:spTree>
    <p:extLst>
      <p:ext uri="{BB962C8B-B14F-4D97-AF65-F5344CB8AC3E}">
        <p14:creationId xmlns:p14="http://schemas.microsoft.com/office/powerpoint/2010/main" val="2179541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S" b="1" i="1" dirty="0"/>
              <a:t>MÉTODOS DE ESTIMACIÓN… </a:t>
            </a:r>
          </a:p>
        </p:txBody>
      </p:sp>
    </p:spTree>
    <p:extLst>
      <p:ext uri="{BB962C8B-B14F-4D97-AF65-F5344CB8AC3E}">
        <p14:creationId xmlns:p14="http://schemas.microsoft.com/office/powerpoint/2010/main" val="3718683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i="1" dirty="0"/>
              <a:t>Método de puntos de casos de </a:t>
            </a:r>
            <a:r>
              <a:rPr lang="es-US" b="1" i="1" dirty="0" smtClean="0"/>
              <a:t>uso</a:t>
            </a:r>
            <a:endParaRPr lang="es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US" sz="2000" dirty="0" smtClean="0"/>
              <a:t>Método </a:t>
            </a:r>
            <a:r>
              <a:rPr lang="es-US" sz="2000" dirty="0"/>
              <a:t>de estimación y cálculo de tamaño del software basado en cuentas hechas sobre los casos de uso para un sistema de software.</a:t>
            </a:r>
          </a:p>
          <a:p>
            <a:pPr marL="0" indent="0">
              <a:buNone/>
            </a:pPr>
            <a:endParaRPr lang="es-US" sz="2000" dirty="0"/>
          </a:p>
          <a:p>
            <a:pPr marL="0" indent="0">
              <a:buNone/>
            </a:pPr>
            <a:r>
              <a:rPr lang="es-US" sz="2000" dirty="0" smtClean="0"/>
              <a:t>Cuantificación </a:t>
            </a:r>
            <a:r>
              <a:rPr lang="es-US" sz="2000" dirty="0"/>
              <a:t>de características funcionales del Sistema:</a:t>
            </a:r>
          </a:p>
          <a:p>
            <a:r>
              <a:rPr lang="es-US" sz="2000" dirty="0" smtClean="0"/>
              <a:t>Clasificación </a:t>
            </a:r>
            <a:r>
              <a:rPr lang="es-US" sz="2000" dirty="0"/>
              <a:t>de Actores, o Clasificación de los Casos de Uso o Obtención del Peso o </a:t>
            </a:r>
            <a:r>
              <a:rPr lang="es-US" sz="2000" b="1" dirty="0"/>
              <a:t>P</a:t>
            </a:r>
            <a:r>
              <a:rPr lang="es-US" sz="2000" dirty="0"/>
              <a:t>untos de </a:t>
            </a:r>
            <a:r>
              <a:rPr lang="es-US" sz="2000" b="1" dirty="0"/>
              <a:t>C</a:t>
            </a:r>
            <a:r>
              <a:rPr lang="es-US" sz="2000" dirty="0"/>
              <a:t>asos de </a:t>
            </a:r>
            <a:r>
              <a:rPr lang="es-US" sz="2000" b="1" dirty="0"/>
              <a:t>U</a:t>
            </a:r>
            <a:r>
              <a:rPr lang="es-US" sz="2000" dirty="0"/>
              <a:t>so</a:t>
            </a:r>
          </a:p>
          <a:p>
            <a:pPr marL="0" indent="0">
              <a:buNone/>
            </a:pPr>
            <a:endParaRPr lang="es-US" sz="2000" dirty="0"/>
          </a:p>
          <a:p>
            <a:pPr marL="0" indent="0">
              <a:buNone/>
            </a:pPr>
            <a:r>
              <a:rPr lang="es-US" sz="2000" dirty="0" smtClean="0"/>
              <a:t>Cuantificación </a:t>
            </a:r>
            <a:r>
              <a:rPr lang="es-US" sz="2000" dirty="0"/>
              <a:t>de características no funcionales del Sistema:</a:t>
            </a:r>
          </a:p>
          <a:p>
            <a:r>
              <a:rPr lang="es-US" sz="2000" dirty="0" smtClean="0"/>
              <a:t>Clasificación </a:t>
            </a:r>
            <a:r>
              <a:rPr lang="es-US" sz="2000" dirty="0"/>
              <a:t>de </a:t>
            </a:r>
            <a:r>
              <a:rPr lang="es-US" sz="2000" b="1" dirty="0"/>
              <a:t>F</a:t>
            </a:r>
            <a:r>
              <a:rPr lang="es-US" sz="2000" dirty="0"/>
              <a:t>actores de </a:t>
            </a:r>
            <a:r>
              <a:rPr lang="es-US" sz="2000" b="1" dirty="0"/>
              <a:t>C</a:t>
            </a:r>
            <a:r>
              <a:rPr lang="es-US" sz="2000" dirty="0"/>
              <a:t>omplejidad </a:t>
            </a:r>
            <a:r>
              <a:rPr lang="es-US" sz="2000" b="1" dirty="0"/>
              <a:t>T</a:t>
            </a:r>
            <a:r>
              <a:rPr lang="es-US" sz="2000" dirty="0"/>
              <a:t>écnica (FCT) o Clasificación de </a:t>
            </a:r>
            <a:r>
              <a:rPr lang="es-US" sz="2000" b="1" dirty="0"/>
              <a:t>F</a:t>
            </a:r>
            <a:r>
              <a:rPr lang="es-US" sz="2000" dirty="0"/>
              <a:t>actores </a:t>
            </a:r>
            <a:r>
              <a:rPr lang="es-US" sz="2000" b="1" dirty="0"/>
              <a:t>A</a:t>
            </a:r>
            <a:r>
              <a:rPr lang="es-US" sz="2000" dirty="0"/>
              <a:t>mbientales (FA) o Cálculo de </a:t>
            </a:r>
            <a:r>
              <a:rPr lang="es-US" sz="2000" b="1" dirty="0"/>
              <a:t>P</a:t>
            </a:r>
            <a:r>
              <a:rPr lang="es-US" sz="2000" dirty="0"/>
              <a:t>untos de </a:t>
            </a:r>
            <a:r>
              <a:rPr lang="es-US" sz="2000" b="1" dirty="0"/>
              <a:t>C</a:t>
            </a:r>
            <a:r>
              <a:rPr lang="es-US" sz="2000" dirty="0"/>
              <a:t>asos de </a:t>
            </a:r>
            <a:r>
              <a:rPr lang="es-US" sz="2000" b="1" dirty="0"/>
              <a:t>U</a:t>
            </a:r>
            <a:r>
              <a:rPr lang="es-US" sz="2000" dirty="0"/>
              <a:t>so Ajustados (PCU)</a:t>
            </a:r>
          </a:p>
          <a:p>
            <a:endParaRPr lang="es-US" sz="2000" dirty="0"/>
          </a:p>
        </p:txBody>
      </p:sp>
    </p:spTree>
    <p:extLst>
      <p:ext uri="{BB962C8B-B14F-4D97-AF65-F5344CB8AC3E}">
        <p14:creationId xmlns:p14="http://schemas.microsoft.com/office/powerpoint/2010/main" val="835697848"/>
      </p:ext>
    </p:extLst>
  </p:cSld>
  <p:clrMapOvr>
    <a:masterClrMapping/>
  </p:clrMapOvr>
</p:sld>
</file>

<file path=ppt/theme/theme1.xml><?xml version="1.0" encoding="utf-8"?>
<a:theme xmlns:a="http://schemas.openxmlformats.org/drawingml/2006/main" name="1033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1033</Template>
  <TotalTime>23</TotalTime>
  <Words>687</Words>
  <Application>Microsoft Office PowerPoint</Application>
  <PresentationFormat>Panorámica</PresentationFormat>
  <Paragraphs>63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5" baseType="lpstr">
      <vt:lpstr>Arial</vt:lpstr>
      <vt:lpstr>1033</vt:lpstr>
      <vt:lpstr>Técnicas de Estimación</vt:lpstr>
      <vt:lpstr>¿Qué es la estimación?   </vt:lpstr>
      <vt:lpstr>¿En qué consiste la estimación de proyectos software? </vt:lpstr>
      <vt:lpstr>¿Cuál es el objetivo de la estimación?</vt:lpstr>
      <vt:lpstr>¿Quién es y cuál es el objetivo del estimador de un proyecto software? </vt:lpstr>
      <vt:lpstr>Técnicas de estimación… </vt:lpstr>
      <vt:lpstr>Técnicas de estimación…</vt:lpstr>
      <vt:lpstr>MÉTODOS DE ESTIMACIÓN… </vt:lpstr>
      <vt:lpstr>Método de puntos de casos de uso</vt:lpstr>
      <vt:lpstr>MÉTODO DE ESTIMACIÓN COCOMO </vt:lpstr>
      <vt:lpstr>COCOMO</vt:lpstr>
      <vt:lpstr>Modelos </vt:lpstr>
      <vt:lpstr>Referencias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Técnicas de Estimación</dc:title>
  <dc:creator>Windows 7 (U) TI</dc:creator>
  <cp:lastModifiedBy>Windows 7 (U) TI</cp:lastModifiedBy>
  <cp:revision>3</cp:revision>
  <dcterms:created xsi:type="dcterms:W3CDTF">2018-01-03T15:40:37Z</dcterms:created>
  <dcterms:modified xsi:type="dcterms:W3CDTF">2018-01-03T16:04:02Z</dcterms:modified>
</cp:coreProperties>
</file>